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3679" r:id="rId4"/>
  </p:sldMasterIdLst>
  <p:notesMasterIdLst>
    <p:notesMasterId r:id="rId46"/>
  </p:notesMasterIdLst>
  <p:handoutMasterIdLst>
    <p:handoutMasterId r:id="rId47"/>
  </p:handoutMasterIdLst>
  <p:sldIdLst>
    <p:sldId id="105840" r:id="rId5"/>
    <p:sldId id="105833" r:id="rId6"/>
    <p:sldId id="105888" r:id="rId7"/>
    <p:sldId id="105710" r:id="rId8"/>
    <p:sldId id="105713" r:id="rId9"/>
    <p:sldId id="105714" r:id="rId10"/>
    <p:sldId id="105711" r:id="rId11"/>
    <p:sldId id="105891" r:id="rId12"/>
    <p:sldId id="105890" r:id="rId13"/>
    <p:sldId id="105835" r:id="rId14"/>
    <p:sldId id="105863" r:id="rId15"/>
    <p:sldId id="105837" r:id="rId16"/>
    <p:sldId id="105893" r:id="rId17"/>
    <p:sldId id="105901" r:id="rId18"/>
    <p:sldId id="105906" r:id="rId19"/>
    <p:sldId id="105896" r:id="rId20"/>
    <p:sldId id="105902" r:id="rId21"/>
    <p:sldId id="105910" r:id="rId22"/>
    <p:sldId id="105881" r:id="rId23"/>
    <p:sldId id="105903" r:id="rId24"/>
    <p:sldId id="105908" r:id="rId25"/>
    <p:sldId id="105907" r:id="rId26"/>
    <p:sldId id="105895" r:id="rId27"/>
    <p:sldId id="105897" r:id="rId28"/>
    <p:sldId id="105909" r:id="rId29"/>
    <p:sldId id="105894" r:id="rId30"/>
    <p:sldId id="105898" r:id="rId31"/>
    <p:sldId id="105911" r:id="rId32"/>
    <p:sldId id="105892" r:id="rId33"/>
    <p:sldId id="105882" r:id="rId34"/>
    <p:sldId id="105912" r:id="rId35"/>
    <p:sldId id="105899" r:id="rId36"/>
    <p:sldId id="105900" r:id="rId37"/>
    <p:sldId id="105913" r:id="rId38"/>
    <p:sldId id="105914" r:id="rId39"/>
    <p:sldId id="105880" r:id="rId40"/>
    <p:sldId id="105826" r:id="rId41"/>
    <p:sldId id="105884" r:id="rId42"/>
    <p:sldId id="105904" r:id="rId43"/>
    <p:sldId id="1411" r:id="rId44"/>
    <p:sldId id="105879" r:id="rId45"/>
  </p:sldIdLst>
  <p:sldSz cx="12192000" cy="6858000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leitung" id="{7C8FCF77-F4AA-42E4-A012-07A55817DFC7}">
          <p14:sldIdLst>
            <p14:sldId id="105840"/>
            <p14:sldId id="105833"/>
            <p14:sldId id="105888"/>
          </p14:sldIdLst>
        </p14:section>
        <p14:section name="3-4MitgliederVorstand" id="{A4429EB0-3A57-4796-A584-7A956ED77A45}">
          <p14:sldIdLst>
            <p14:sldId id="105710"/>
            <p14:sldId id="105713"/>
            <p14:sldId id="105714"/>
            <p14:sldId id="105711"/>
          </p14:sldIdLst>
        </p14:section>
        <p14:section name="Bericht der Vorsitzenden und der Geschäftsstelle" id="{0CBDF588-A8FF-4640-B60C-DB7AC7430BF5}">
          <p14:sldIdLst>
            <p14:sldId id="105891"/>
            <p14:sldId id="105890"/>
          </p14:sldIdLst>
        </p14:section>
        <p14:section name="Projektbeschlüsse" id="{4B450FD1-2F1B-4AF1-BB13-F5A2EFC14FAE}">
          <p14:sldIdLst>
            <p14:sldId id="105835"/>
            <p14:sldId id="105863"/>
            <p14:sldId id="105837"/>
            <p14:sldId id="105893"/>
            <p14:sldId id="105901"/>
            <p14:sldId id="105906"/>
            <p14:sldId id="105896"/>
            <p14:sldId id="105902"/>
            <p14:sldId id="105910"/>
            <p14:sldId id="105881"/>
            <p14:sldId id="105903"/>
            <p14:sldId id="105908"/>
            <p14:sldId id="105907"/>
            <p14:sldId id="105895"/>
            <p14:sldId id="105897"/>
            <p14:sldId id="105909"/>
            <p14:sldId id="105894"/>
            <p14:sldId id="105898"/>
            <p14:sldId id="105911"/>
            <p14:sldId id="105892"/>
            <p14:sldId id="105882"/>
            <p14:sldId id="105912"/>
            <p14:sldId id="105899"/>
            <p14:sldId id="105900"/>
            <p14:sldId id="105913"/>
            <p14:sldId id="105914"/>
            <p14:sldId id="105880"/>
            <p14:sldId id="105826"/>
          </p14:sldIdLst>
        </p14:section>
        <p14:section name="Projektanfragen" id="{A1E2647A-C505-4086-8ABD-4294C6D83E74}">
          <p14:sldIdLst>
            <p14:sldId id="105884"/>
            <p14:sldId id="105904"/>
          </p14:sldIdLst>
        </p14:section>
        <p14:section name="Schluss" id="{F84F28A3-49E7-470D-9BBF-CF7F9E3B9D63}">
          <p14:sldIdLst>
            <p14:sldId id="1411"/>
            <p14:sldId id="1058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7469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1451" userDrawn="1">
          <p15:clr>
            <a:srgbClr val="A4A3A4"/>
          </p15:clr>
        </p15:guide>
        <p15:guide id="5" orient="horz" pos="32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8C7400-A871-663C-0D2C-17EFC78E559B}" name="Anke Rohwedder" initials="AR" userId="S::rohwedder@regionnordcom.onmicrosoft.com::b2a5bea3-d2ac-4fa6-a388-a5881ab1c0ee" providerId="AD"/>
  <p188:author id="{5E06BE43-EA3E-20DB-2041-88FC0F54F682}" name="Carmen Both" initials="CB" userId="S::both@regionnord.org::f260c70f-48c8-4da0-af8b-06edc2588811" providerId="AD"/>
  <p188:author id="{B1B1AE59-B785-8459-3BCD-E6159011DB5E}" name="Olaf Prüß" initials="OP" userId="9dbb9903c1d98d0f" providerId="Windows Live"/>
  <p188:author id="{BAE3D06F-B67B-82DB-04C1-BE00E40EF21E}" name="Anna Szelepusa" initials="AS" userId="S::szelepusa@regionnord.org::f260c70f-48c8-4da0-af8b-06edc2588811" providerId="AD"/>
  <p188:author id="{45BDEA72-35E8-EC80-D730-E7B60BD48E63}" name="Olaf Prüß" initials="OP" userId="S::pruess@regionnord.org::b6d571dc-6ad3-4fba-bd28-dd7079f68a9a" providerId="AD"/>
  <p188:author id="{1E9E1F74-BAAE-8A26-E426-8D0391D48D1E}" name="Katharina Schmitt" initials="KS" userId="fc2c77472c1a5b95" providerId="Windows Live"/>
  <p188:author id="{FD3CC778-1CB1-5FDF-C38D-029AF69D936B}" name="Olaf Prüß" initials="OP" userId="5325381ed91bd1d2" providerId="Windows Live"/>
  <p188:author id="{CD3E5CED-70A3-7B58-B7EC-9F0091F4198B}" name="Katharina Schmitt" initials="KS" userId="S-1-5-21-2925225279-1862200904-3612592315-1148" providerId="AD"/>
  <p188:author id="{1E53D6FA-8B56-8E00-6F4C-76923DCB9521}" name="Katharina Schmitt" initials="KS" userId="S::schmitt@regionnord.org::f260c70f-48c8-4da0-af8b-06edc2588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gion Nord" initials="RN" lastIdx="1" clrIdx="0">
    <p:extLst>
      <p:ext uri="{19B8F6BF-5375-455C-9EA6-DF929625EA0E}">
        <p15:presenceInfo xmlns:p15="http://schemas.microsoft.com/office/powerpoint/2012/main" userId="Region Nord" providerId="None"/>
      </p:ext>
    </p:extLst>
  </p:cmAuthor>
  <p:cmAuthor id="2" name="Silke Petruschat" initials="SP" lastIdx="3" clrIdx="1">
    <p:extLst>
      <p:ext uri="{19B8F6BF-5375-455C-9EA6-DF929625EA0E}">
        <p15:presenceInfo xmlns:p15="http://schemas.microsoft.com/office/powerpoint/2012/main" userId="S-1-5-21-2925225279-1862200904-3612592315-1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016A65"/>
    <a:srgbClr val="006B65"/>
    <a:srgbClr val="DE0000"/>
    <a:srgbClr val="858D95"/>
    <a:srgbClr val="A3B7CB"/>
    <a:srgbClr val="FFFFFF"/>
    <a:srgbClr val="548235"/>
    <a:srgbClr val="F0714E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3275" autoAdjust="0"/>
  </p:normalViewPr>
  <p:slideViewPr>
    <p:cSldViewPr snapToGrid="0" showGuides="1">
      <p:cViewPr varScale="1">
        <p:scale>
          <a:sx n="107" d="100"/>
          <a:sy n="107" d="100"/>
        </p:scale>
        <p:origin x="738" y="126"/>
      </p:cViewPr>
      <p:guideLst>
        <p:guide orient="horz" pos="2251"/>
        <p:guide pos="7469"/>
        <p:guide pos="3840"/>
        <p:guide pos="1451"/>
        <p:guide orient="horz" pos="324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29" d="100"/>
          <a:sy n="29" d="100"/>
        </p:scale>
        <p:origin x="25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Regionalbudget</a:t>
            </a:r>
            <a:r>
              <a:rPr lang="de-DE" baseline="0"/>
              <a:t> 2026</a:t>
            </a:r>
            <a:endParaRPr lang="de-DE"/>
          </a:p>
        </c:rich>
      </c:tx>
      <c:layout>
        <c:manualLayout>
          <c:xMode val="edge"/>
          <c:yMode val="edge"/>
          <c:x val="0.36484204703250722"/>
          <c:y val="1.124860674118901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58740164049742"/>
          <c:y val="0.10267136061932608"/>
          <c:w val="0.84241251093613301"/>
          <c:h val="0.334425853018372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Tabelle1!$B$1:$B$3</c:f>
              <c:strCache>
                <c:ptCount val="3"/>
                <c:pt idx="0">
                  <c:v>Regionalbudget 2026</c:v>
                </c:pt>
                <c:pt idx="2">
                  <c:v>beantragt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Tabelle1!$A$4:$A$9</c:f>
              <c:strCache>
                <c:ptCount val="6"/>
                <c:pt idx="0">
                  <c:v>Gemeinschaftsorte </c:v>
                </c:pt>
                <c:pt idx="1">
                  <c:v>Kinder-und Jugend (Spielplätze, Sportanlagen) </c:v>
                </c:pt>
                <c:pt idx="2">
                  <c:v>touristische Infrastruktur </c:v>
                </c:pt>
                <c:pt idx="3">
                  <c:v>Grundversorgung</c:v>
                </c:pt>
                <c:pt idx="4">
                  <c:v>private Erlebnisangebote</c:v>
                </c:pt>
                <c:pt idx="5">
                  <c:v>Klima (SolarBushaltestelle) </c:v>
                </c:pt>
              </c:strCache>
            </c:strRef>
          </c:cat>
          <c:val>
            <c:numRef>
              <c:f>Tabelle1!$B$4:$B$9</c:f>
              <c:numCache>
                <c:formatCode>General</c:formatCode>
                <c:ptCount val="6"/>
                <c:pt idx="0">
                  <c:v>9</c:v>
                </c:pt>
                <c:pt idx="1">
                  <c:v>7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B-48DD-A847-40E65A22CA69}"/>
            </c:ext>
          </c:extLst>
        </c:ser>
        <c:ser>
          <c:idx val="1"/>
          <c:order val="1"/>
          <c:tx>
            <c:strRef>
              <c:f>Tabelle1!$C$1:$C$3</c:f>
              <c:strCache>
                <c:ptCount val="3"/>
                <c:pt idx="0">
                  <c:v>Regionalbudget 2026</c:v>
                </c:pt>
                <c:pt idx="2">
                  <c:v>ausgewählt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Tabelle1!$A$4:$A$9</c:f>
              <c:strCache>
                <c:ptCount val="6"/>
                <c:pt idx="0">
                  <c:v>Gemeinschaftsorte </c:v>
                </c:pt>
                <c:pt idx="1">
                  <c:v>Kinder-und Jugend (Spielplätze, Sportanlagen) </c:v>
                </c:pt>
                <c:pt idx="2">
                  <c:v>touristische Infrastruktur </c:v>
                </c:pt>
                <c:pt idx="3">
                  <c:v>Grundversorgung</c:v>
                </c:pt>
                <c:pt idx="4">
                  <c:v>private Erlebnisangebote</c:v>
                </c:pt>
                <c:pt idx="5">
                  <c:v>Klima (SolarBushaltestelle) </c:v>
                </c:pt>
              </c:strCache>
            </c:strRef>
          </c:cat>
          <c:val>
            <c:numRef>
              <c:f>Tabelle1!$C$4:$C$9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CB-48DD-A847-40E65A22C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6623391"/>
        <c:axId val="476625311"/>
        <c:axId val="0"/>
      </c:bar3DChart>
      <c:catAx>
        <c:axId val="47662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76625311"/>
        <c:crosses val="autoZero"/>
        <c:auto val="1"/>
        <c:lblAlgn val="ctr"/>
        <c:lblOffset val="100"/>
        <c:noMultiLvlLbl val="0"/>
      </c:catAx>
      <c:valAx>
        <c:axId val="476625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7662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2079245423330425"/>
          <c:w val="1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665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84870" cy="502676"/>
          </a:xfrm>
          <a:prstGeom prst="rect">
            <a:avLst/>
          </a:prstGeom>
        </p:spPr>
        <p:txBody>
          <a:bodyPr vert="horz" lIns="92381" tIns="46191" rIns="92381" bIns="46191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1700" y="2"/>
            <a:ext cx="2984870" cy="502676"/>
          </a:xfrm>
          <a:prstGeom prst="rect">
            <a:avLst/>
          </a:prstGeom>
        </p:spPr>
        <p:txBody>
          <a:bodyPr vert="horz" lIns="92381" tIns="46191" rIns="92381" bIns="46191" rtlCol="0"/>
          <a:lstStyle>
            <a:lvl1pPr algn="r">
              <a:defRPr sz="1200"/>
            </a:lvl1pPr>
          </a:lstStyle>
          <a:p>
            <a:fld id="{4C9931D7-AA0A-4409-B5C6-FB23A5F9B5D7}" type="datetimeFigureOut">
              <a:rPr lang="de-DE" smtClean="0"/>
              <a:t>23.09.2026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5713"/>
            <a:ext cx="6005513" cy="3378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81" tIns="46191" rIns="92381" bIns="46191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818" y="4821510"/>
            <a:ext cx="5510530" cy="3944869"/>
          </a:xfrm>
          <a:prstGeom prst="rect">
            <a:avLst/>
          </a:prstGeom>
        </p:spPr>
        <p:txBody>
          <a:bodyPr vert="horz" lIns="92381" tIns="46191" rIns="92381" bIns="46191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5" y="9516045"/>
            <a:ext cx="2984870" cy="502675"/>
          </a:xfrm>
          <a:prstGeom prst="rect">
            <a:avLst/>
          </a:prstGeom>
        </p:spPr>
        <p:txBody>
          <a:bodyPr vert="horz" lIns="92381" tIns="46191" rIns="92381" bIns="46191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1700" y="9516045"/>
            <a:ext cx="2984870" cy="502675"/>
          </a:xfrm>
          <a:prstGeom prst="rect">
            <a:avLst/>
          </a:prstGeom>
        </p:spPr>
        <p:txBody>
          <a:bodyPr vert="horz" lIns="92381" tIns="46191" rIns="92381" bIns="46191" rtlCol="0" anchor="b"/>
          <a:lstStyle>
            <a:lvl1pPr algn="r">
              <a:defRPr sz="1200"/>
            </a:lvl1pPr>
          </a:lstStyle>
          <a:p>
            <a:fld id="{81A77CB5-D425-4EC7-AB5D-C57E9C4D2F3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7605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7723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BB877-73B2-B6C7-5CDF-B689FD556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22A8C16-7666-4677-3DBF-A56AC827A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058A94E-BA34-11F3-483D-B94C79681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0A2DFD-9236-5956-CA19-AD29CCE3D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497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8608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8339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B5400-91D8-9C80-4723-F0895F5E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37EB2EA-D89E-8B07-0F21-64CFB843D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4E5311B-7944-4507-572E-D25C71498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B6ED36-392B-E60F-449F-9271FCE3D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7797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C35F0-160A-5867-0686-0AE4DF35F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779FCF8-6CEC-2D7E-B442-C1782AB79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169D591-C5D6-9127-0F63-3D36C8C4C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1D4A62-BF64-DB5E-1954-8E941CBE2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2242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6707A-3287-5FE6-4075-0DE1E28A9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00EE53-A3D6-3AEC-9162-90825E889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AF5C671-0A7F-603C-91DA-DC035AA5B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C788732-AE31-647B-6DB2-3F74895508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611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041BE-002B-E4A5-4BA6-C19434F16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667F252-944E-4EAE-BE69-34BF5D9DD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739531-FF2E-F8C4-9C21-1CC5A94A7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717B224-4494-977C-355C-EA9223BD7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005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31647-E964-122E-AF88-A83389E9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2F16D39-57EF-797A-8B4B-4DB307C21D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33CA4BE-23A8-0606-0003-F02542E4A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7F90BB-075A-3056-6616-8413EBBBC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5077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61C05-04AF-CD7D-F92F-3E278DFE5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71CA7EB-BC0F-B1EC-F32C-D66812E74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690DB93-62DF-5C81-FC59-350BC6C04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FF79217-0F65-5175-0441-F4A9968382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6638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2E391-8DDC-0F78-6F40-5FE7F544C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72F047-CF54-BEC9-38AD-B6F511A1B8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BE89122-7550-553B-BABF-E613BFC84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085BBB-41C5-E54F-77EA-40CA2B6BE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391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DF951-0381-FFE3-EDEE-C330E7B7A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7763A4-8822-5FE7-7CF6-22A301DFDE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9E7511-4A72-0294-9AE3-F1B6E0E63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388137-F3D9-6979-35B2-4D9131C5E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01067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E5B86-DE01-E558-14C4-6AEF6D922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C71A7B7-3503-2F98-2967-80CD37241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8FD07A2-68D9-C295-DD3C-58031F5D3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CC410B-10C5-39D3-58B1-60DA7F815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194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DEDC-9A39-47ED-BD96-9162CF29C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535DC33-A31D-A57C-1C10-FC4526F41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8D37B79-2B25-8933-0A2C-ADD9B5384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192534-EA4E-6267-7C08-4218D088B5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0900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2B3C-BA9D-049F-ECF1-0DCF5ABA8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9E6A17F-13AE-40EC-A7D8-92D61B83B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218BE5-0C54-BED9-0EAB-EE9F68032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EF9607-0D08-6863-980C-B471964C0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2525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E0062-151C-2333-BFB8-9BEB2571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51EC057-3D58-F018-C5AD-B1EB0F6B68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941F0C-6BD4-1DC1-31CE-BF10092DC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D16A2C-DA4C-8662-122C-D0A75FB87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0173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C7674-2494-1DD6-B610-8404FE95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B8243D5-FF40-E847-4789-EF31C338D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54C3310-DE67-9807-1620-4D083D6D8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7E041B-3AEA-1A8A-97A3-F66F80DE3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427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820A0-E5FA-6F3B-9D4F-AF3CDEB0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A4B2F2D-8809-58F7-EE29-7C1D4670A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6996A94-141D-F732-1F27-04152F630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2C589F-8A47-AD4C-69F7-BEEFBD05E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77CB5-D425-4EC7-AB5D-C57E9C4D2F39}" type="slidenum">
              <a:rPr lang="de-DE" smtClean="0"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9631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6A65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16A65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RegionNord &amp; egw:wirtschaftsförderung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4768438E-C8C9-44A7-8A0B-AF688798FD6D}"/>
              </a:ext>
            </a:extLst>
          </p:cNvPr>
          <p:cNvSpPr txBox="1">
            <a:spLocks/>
          </p:cNvSpPr>
          <p:nvPr userDrawn="1"/>
        </p:nvSpPr>
        <p:spPr>
          <a:xfrm>
            <a:off x="10426803" y="0"/>
            <a:ext cx="1469564" cy="3303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800" b="1" dirty="0">
                <a:solidFill>
                  <a:schemeClr val="bg1"/>
                </a:solidFill>
                <a:latin typeface="+mn-lt"/>
              </a:rPr>
              <a:t>RegionNord</a:t>
            </a:r>
            <a:endParaRPr lang="de-DE" sz="1600" dirty="0">
              <a:solidFill>
                <a:schemeClr val="bg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DB98705-0059-4A97-B47A-70976D465D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633" y="6356358"/>
            <a:ext cx="2117295" cy="3759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60594AA-F6B7-D681-4B8B-6D203DD8E6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138" y="6277906"/>
            <a:ext cx="3123229" cy="50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06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5" y="442452"/>
            <a:ext cx="9641441" cy="45260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>
                <a:solidFill>
                  <a:srgbClr val="016A65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3" y="1120149"/>
            <a:ext cx="11316056" cy="505682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098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27808"/>
            <a:ext cx="4114800" cy="365125"/>
          </a:xfrm>
        </p:spPr>
        <p:txBody>
          <a:bodyPr/>
          <a:lstStyle>
            <a:lvl1pPr>
              <a:defRPr b="0" i="0">
                <a:solidFill>
                  <a:srgbClr val="006B65"/>
                </a:solidFill>
              </a:defRPr>
            </a:lvl1pPr>
          </a:lstStyle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147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fld id="{2C92D9E8-5018-4BEF-A8DD-3C4F869F7C2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B4D5ACA4-2495-442C-9944-BDAB4EA2FBE3}"/>
              </a:ext>
            </a:extLst>
          </p:cNvPr>
          <p:cNvCxnSpPr>
            <a:cxnSpLocks/>
          </p:cNvCxnSpPr>
          <p:nvPr userDrawn="1"/>
        </p:nvCxnSpPr>
        <p:spPr>
          <a:xfrm flipV="1">
            <a:off x="-727588" y="895058"/>
            <a:ext cx="13185059" cy="1"/>
          </a:xfrm>
          <a:prstGeom prst="line">
            <a:avLst/>
          </a:prstGeom>
          <a:ln w="952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A3436206-9045-45E4-9529-006BBC1554B5}"/>
              </a:ext>
            </a:extLst>
          </p:cNvPr>
          <p:cNvCxnSpPr>
            <a:cxnSpLocks/>
          </p:cNvCxnSpPr>
          <p:nvPr userDrawn="1"/>
        </p:nvCxnSpPr>
        <p:spPr>
          <a:xfrm>
            <a:off x="-727586" y="6541612"/>
            <a:ext cx="13853652" cy="0"/>
          </a:xfrm>
          <a:prstGeom prst="line">
            <a:avLst/>
          </a:prstGeom>
          <a:ln w="952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BC77C8BD-24EF-4A32-9572-2ABDCD410C8C}"/>
              </a:ext>
            </a:extLst>
          </p:cNvPr>
          <p:cNvSpPr txBox="1"/>
          <p:nvPr userDrawn="1"/>
        </p:nvSpPr>
        <p:spPr>
          <a:xfrm>
            <a:off x="10633545" y="70514"/>
            <a:ext cx="1557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016A65"/>
                </a:solidFill>
              </a:rPr>
              <a:t>AktivRegion Steinburg</a:t>
            </a:r>
          </a:p>
        </p:txBody>
      </p:sp>
    </p:spTree>
    <p:extLst>
      <p:ext uri="{BB962C8B-B14F-4D97-AF65-F5344CB8AC3E}">
        <p14:creationId xmlns:p14="http://schemas.microsoft.com/office/powerpoint/2010/main" val="3964919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titel 2">
            <a:extLst>
              <a:ext uri="{FF2B5EF4-FFF2-40B4-BE49-F238E27FC236}">
                <a16:creationId xmlns:a16="http://schemas.microsoft.com/office/drawing/2014/main" id="{4B5F6179-6039-4DA1-BE84-4E7801659CCE}"/>
              </a:ext>
            </a:extLst>
          </p:cNvPr>
          <p:cNvSpPr txBox="1">
            <a:spLocks/>
          </p:cNvSpPr>
          <p:nvPr userDrawn="1"/>
        </p:nvSpPr>
        <p:spPr>
          <a:xfrm>
            <a:off x="10426803" y="0"/>
            <a:ext cx="1469564" cy="3303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800" b="1" dirty="0">
                <a:solidFill>
                  <a:schemeClr val="bg1"/>
                </a:solidFill>
                <a:latin typeface="+mn-lt"/>
              </a:rPr>
              <a:t>RegionNord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5A3519-28E6-4D5C-BDF0-4021D54F9E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625" y="106328"/>
            <a:ext cx="9641441" cy="7887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>
                <a:solidFill>
                  <a:srgbClr val="016A65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CC6024D-CFFD-43FD-BDDF-8F7735FFD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3" y="1120149"/>
            <a:ext cx="11316056" cy="505682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40D1A441-FBA2-4D97-B3DA-603B78E00BB0}"/>
              </a:ext>
            </a:extLst>
          </p:cNvPr>
          <p:cNvCxnSpPr>
            <a:cxnSpLocks/>
          </p:cNvCxnSpPr>
          <p:nvPr userDrawn="1"/>
        </p:nvCxnSpPr>
        <p:spPr>
          <a:xfrm flipV="1">
            <a:off x="-727588" y="895058"/>
            <a:ext cx="13185059" cy="1"/>
          </a:xfrm>
          <a:prstGeom prst="line">
            <a:avLst/>
          </a:prstGeom>
          <a:ln w="952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3F0658C-C9A9-48B5-BC60-5FB1EF5B4825}"/>
              </a:ext>
            </a:extLst>
          </p:cNvPr>
          <p:cNvCxnSpPr>
            <a:cxnSpLocks/>
          </p:cNvCxnSpPr>
          <p:nvPr userDrawn="1"/>
        </p:nvCxnSpPr>
        <p:spPr>
          <a:xfrm>
            <a:off x="-727586" y="6541612"/>
            <a:ext cx="13853652" cy="0"/>
          </a:xfrm>
          <a:prstGeom prst="line">
            <a:avLst/>
          </a:prstGeom>
          <a:ln w="952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87BD83A-8A5F-7FF9-C21A-695A08601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98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D8D8F2-20DC-0361-AED1-6735F633A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27808"/>
            <a:ext cx="4114800" cy="365125"/>
          </a:xfrm>
        </p:spPr>
        <p:txBody>
          <a:bodyPr/>
          <a:lstStyle>
            <a:lvl1pPr>
              <a:defRPr b="0" i="0">
                <a:solidFill>
                  <a:srgbClr val="006B65"/>
                </a:solidFill>
              </a:defRPr>
            </a:lvl1pPr>
          </a:lstStyle>
          <a:p>
            <a:r>
              <a:rPr lang="de-DE"/>
              <a:t>Vorstand, 10.09.2026</a:t>
            </a:r>
            <a:endParaRPr lang="de-D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12CBD2-D2A3-2744-37BB-479AE242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147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fld id="{2C92D9E8-5018-4BEF-A8DD-3C4F869F7C2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FEDA4CE-751A-29AE-E525-0A0F8BC80A22}"/>
              </a:ext>
            </a:extLst>
          </p:cNvPr>
          <p:cNvSpPr txBox="1"/>
          <p:nvPr userDrawn="1"/>
        </p:nvSpPr>
        <p:spPr>
          <a:xfrm>
            <a:off x="10633545" y="70514"/>
            <a:ext cx="1557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016A65"/>
                </a:solidFill>
              </a:rPr>
              <a:t>AktivRegion Steinburg</a:t>
            </a:r>
          </a:p>
        </p:txBody>
      </p:sp>
    </p:spTree>
    <p:extLst>
      <p:ext uri="{BB962C8B-B14F-4D97-AF65-F5344CB8AC3E}">
        <p14:creationId xmlns:p14="http://schemas.microsoft.com/office/powerpoint/2010/main" val="15948193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titel 2">
            <a:extLst>
              <a:ext uri="{FF2B5EF4-FFF2-40B4-BE49-F238E27FC236}">
                <a16:creationId xmlns:a16="http://schemas.microsoft.com/office/drawing/2014/main" id="{4B5F6179-6039-4DA1-BE84-4E7801659CCE}"/>
              </a:ext>
            </a:extLst>
          </p:cNvPr>
          <p:cNvSpPr txBox="1">
            <a:spLocks/>
          </p:cNvSpPr>
          <p:nvPr userDrawn="1"/>
        </p:nvSpPr>
        <p:spPr>
          <a:xfrm>
            <a:off x="10426803" y="0"/>
            <a:ext cx="1469564" cy="3303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i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1800" b="1" dirty="0">
                <a:solidFill>
                  <a:schemeClr val="bg1"/>
                </a:solidFill>
                <a:latin typeface="+mn-lt"/>
              </a:rPr>
              <a:t>RegionNord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CC6024D-CFFD-43FD-BDDF-8F7735FFD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3" y="1120149"/>
            <a:ext cx="11316056" cy="505682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3F0658C-C9A9-48B5-BC60-5FB1EF5B4825}"/>
              </a:ext>
            </a:extLst>
          </p:cNvPr>
          <p:cNvCxnSpPr>
            <a:cxnSpLocks/>
          </p:cNvCxnSpPr>
          <p:nvPr userDrawn="1"/>
        </p:nvCxnSpPr>
        <p:spPr>
          <a:xfrm>
            <a:off x="-727586" y="6541612"/>
            <a:ext cx="13853652" cy="0"/>
          </a:xfrm>
          <a:prstGeom prst="line">
            <a:avLst/>
          </a:prstGeom>
          <a:ln w="952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93DB9C62-E478-44B0-A40C-B2705207E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9641441" cy="45260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1">
                <a:solidFill>
                  <a:srgbClr val="016A65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D3B9B6-57FE-D435-1F33-2E057AD3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98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256389A-E810-56BF-7E12-FCC2D0312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27808"/>
            <a:ext cx="4114800" cy="365125"/>
          </a:xfrm>
        </p:spPr>
        <p:txBody>
          <a:bodyPr/>
          <a:lstStyle>
            <a:lvl1pPr>
              <a:defRPr b="0" i="0">
                <a:solidFill>
                  <a:srgbClr val="006B65"/>
                </a:solidFill>
              </a:defRPr>
            </a:lvl1pPr>
          </a:lstStyle>
          <a:p>
            <a:r>
              <a:rPr lang="de-DE"/>
              <a:t>Vorstand, 10.09.2026</a:t>
            </a:r>
            <a:endParaRPr lang="de-D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35A1A4F-CABC-60D3-7BD7-43A0E913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1479" y="6527808"/>
            <a:ext cx="2743200" cy="365125"/>
          </a:xfrm>
        </p:spPr>
        <p:txBody>
          <a:bodyPr/>
          <a:lstStyle>
            <a:lvl1pPr>
              <a:defRPr b="0">
                <a:solidFill>
                  <a:srgbClr val="006B65"/>
                </a:solidFill>
              </a:defRPr>
            </a:lvl1pPr>
          </a:lstStyle>
          <a:p>
            <a:fld id="{2C92D9E8-5018-4BEF-A8DD-3C4F869F7C2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76A9B78-8DBB-AA90-5314-B4CB09094CF8}"/>
              </a:ext>
            </a:extLst>
          </p:cNvPr>
          <p:cNvSpPr txBox="1"/>
          <p:nvPr userDrawn="1"/>
        </p:nvSpPr>
        <p:spPr>
          <a:xfrm>
            <a:off x="10633545" y="70514"/>
            <a:ext cx="1557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016A65"/>
                </a:solidFill>
              </a:rPr>
              <a:t>AktivRegion Steinburg</a:t>
            </a:r>
          </a:p>
        </p:txBody>
      </p:sp>
    </p:spTree>
    <p:extLst>
      <p:ext uri="{BB962C8B-B14F-4D97-AF65-F5344CB8AC3E}">
        <p14:creationId xmlns:p14="http://schemas.microsoft.com/office/powerpoint/2010/main" val="2569449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RegionNord &amp; egw:wirtschaftsförderung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Vorstand, 10.09.2026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2D9E8-5018-4BEF-A8DD-3C4F869F7C2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8284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  <p:sldLayoutId id="2147483682" r:id="rId4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jpe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12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microsoft.com/office/2007/relationships/hdphoto" Target="../media/hdphoto6.wdp"/><Relationship Id="rId4" Type="http://schemas.microsoft.com/office/2007/relationships/hdphoto" Target="../media/hdphoto7.wdp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microsoft.com/office/2007/relationships/hdphoto" Target="../media/hdphoto7.wdp"/><Relationship Id="rId5" Type="http://schemas.microsoft.com/office/2007/relationships/hdphoto" Target="../media/hdphoto9.wdp"/><Relationship Id="rId10" Type="http://schemas.openxmlformats.org/officeDocument/2006/relationships/image" Target="../media/image17.png"/><Relationship Id="rId4" Type="http://schemas.openxmlformats.org/officeDocument/2006/relationships/image" Target="../media/image24.png"/><Relationship Id="rId9" Type="http://schemas.microsoft.com/office/2007/relationships/hdphoto" Target="../media/hdphoto1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7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microsoft.com/office/2007/relationships/hdphoto" Target="../media/hdphoto7.wd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40.svg"/><Relationship Id="rId7" Type="http://schemas.openxmlformats.org/officeDocument/2006/relationships/image" Target="../media/image1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4" Type="http://schemas.openxmlformats.org/officeDocument/2006/relationships/image" Target="../media/image41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D8927A5A-90DD-46EC-99CC-F55646650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1580"/>
            <a:ext cx="9144000" cy="2259884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de-DE" sz="2800" dirty="0">
                <a:solidFill>
                  <a:srgbClr val="006B65"/>
                </a:solidFill>
                <a:ea typeface="+mn-ea"/>
                <a:cs typeface="+mn-cs"/>
              </a:rPr>
              <a:t>AktivRegion Steinburg, 13. Vorstandssitzung</a:t>
            </a:r>
            <a:br>
              <a:rPr lang="de-DE" sz="2800" dirty="0">
                <a:solidFill>
                  <a:srgbClr val="006B65"/>
                </a:solidFill>
                <a:ea typeface="+mn-ea"/>
                <a:cs typeface="+mn-cs"/>
              </a:rPr>
            </a:br>
            <a:r>
              <a:rPr lang="de-DE" sz="2800" dirty="0">
                <a:solidFill>
                  <a:srgbClr val="006B65"/>
                </a:solidFill>
                <a:ea typeface="+mn-ea"/>
                <a:cs typeface="+mn-cs"/>
              </a:rPr>
              <a:t>10. September 2026, Horst</a:t>
            </a:r>
            <a:br>
              <a:rPr lang="de-DE" sz="2800" dirty="0">
                <a:solidFill>
                  <a:srgbClr val="FF0000"/>
                </a:solidFill>
                <a:highlight>
                  <a:srgbClr val="FFFF00"/>
                </a:highlight>
                <a:ea typeface="+mn-ea"/>
                <a:cs typeface="+mn-cs"/>
              </a:rPr>
            </a:br>
            <a:br>
              <a:rPr lang="de-DE" sz="2000" dirty="0">
                <a:solidFill>
                  <a:srgbClr val="FF0000"/>
                </a:solidFill>
                <a:ea typeface="+mn-ea"/>
                <a:cs typeface="+mn-cs"/>
              </a:rPr>
            </a:br>
            <a:endParaRPr lang="de-DE" dirty="0"/>
          </a:p>
        </p:txBody>
      </p:sp>
      <p:pic>
        <p:nvPicPr>
          <p:cNvPr id="7" name="Logo 1" descr="Logo AktivRegion Steinburg">
            <a:extLst>
              <a:ext uri="{FF2B5EF4-FFF2-40B4-BE49-F238E27FC236}">
                <a16:creationId xmlns:a16="http://schemas.microsoft.com/office/drawing/2014/main" id="{7BE157D1-C3E7-392F-993F-9F50307A98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416" y="159821"/>
            <a:ext cx="2376000" cy="87830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Logo 2">
            <a:extLst>
              <a:ext uri="{FF2B5EF4-FFF2-40B4-BE49-F238E27FC236}">
                <a16:creationId xmlns:a16="http://schemas.microsoft.com/office/drawing/2014/main" id="{99521097-95AE-CEE3-C82E-06DF39802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116" y="159821"/>
            <a:ext cx="570576" cy="572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Logo 3" descr="Kofinanziert von der Europäischen Union und des Ministeriums für Landwirtschaft, ländliche Räume, Europa und Verbraucherschutz Schleswig-Holsteins.">
            <a:extLst>
              <a:ext uri="{FF2B5EF4-FFF2-40B4-BE49-F238E27FC236}">
                <a16:creationId xmlns:a16="http://schemas.microsoft.com/office/drawing/2014/main" id="{4E5A0A38-EDEC-5F00-22E1-7427674E51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1618" y="0"/>
            <a:ext cx="4710966" cy="1076594"/>
          </a:xfrm>
          <a:prstGeom prst="rect">
            <a:avLst/>
          </a:prstGeom>
        </p:spPr>
      </p:pic>
      <p:pic>
        <p:nvPicPr>
          <p:cNvPr id="20" name="Grafik 3" descr="Ein Bild, das draußen, Gelände, Baum, Himmel enthält.&#10;&#10;Automatisch generierte Beschreibung">
            <a:extLst>
              <a:ext uri="{FF2B5EF4-FFF2-40B4-BE49-F238E27FC236}">
                <a16:creationId xmlns:a16="http://schemas.microsoft.com/office/drawing/2014/main" id="{1E867068-00FA-95BA-85A7-F9A9986895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02" y="1750836"/>
            <a:ext cx="1979241" cy="1484431"/>
          </a:xfrm>
          <a:prstGeom prst="rect">
            <a:avLst/>
          </a:prstGeom>
        </p:spPr>
      </p:pic>
      <p:pic>
        <p:nvPicPr>
          <p:cNvPr id="32" name="Grafik 7" descr="Ein Bild, das Gras, draußen, Pflanze, Flachland enthält.&#10;&#10;Automatisch generierte Beschreibung">
            <a:extLst>
              <a:ext uri="{FF2B5EF4-FFF2-40B4-BE49-F238E27FC236}">
                <a16:creationId xmlns:a16="http://schemas.microsoft.com/office/drawing/2014/main" id="{E493313F-2170-4F6D-2CD0-9D354A35718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6340" y="3535573"/>
            <a:ext cx="3449665" cy="93003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A1BAD89-0AA0-6ED5-DC61-0F2CD90FAA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01" y="3373022"/>
            <a:ext cx="1979241" cy="115557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F55A70F-24C0-A8E1-9371-DB72CF76BB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026" y="2215158"/>
            <a:ext cx="2429947" cy="182246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BCDEA2D-2418-81E9-7FFA-5A26EFC42A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340" y="1754924"/>
            <a:ext cx="3449665" cy="155234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AAF726E-6094-EC45-B8FD-6C86714F93E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31790" b="3598"/>
          <a:stretch>
            <a:fillRect/>
          </a:stretch>
        </p:blipFill>
        <p:spPr>
          <a:xfrm rot="5400000">
            <a:off x="571714" y="1916884"/>
            <a:ext cx="2259884" cy="239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7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8B6E670-53C2-4151-8AA6-1DC5CD6B2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Tagesordnung</a:t>
            </a:r>
            <a:endParaRPr lang="de-DE" dirty="0"/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353A35AE-F596-46F9-82FB-C3D431CB2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3" y="1120149"/>
            <a:ext cx="8368878" cy="505682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de-DE" sz="2600" b="0" dirty="0"/>
              <a:t>Feststellung der Beschlussfähigkeit </a:t>
            </a:r>
          </a:p>
          <a:p>
            <a:pPr marL="514350" indent="-514350">
              <a:buAutoNum type="arabicPeriod"/>
            </a:pPr>
            <a:r>
              <a:rPr lang="de-DE" sz="2600" b="0" dirty="0"/>
              <a:t>Tagesordnung und Protokoll der letzten Vorstandssitzung </a:t>
            </a:r>
          </a:p>
          <a:p>
            <a:pPr marL="514350" indent="-514350">
              <a:buAutoNum type="arabicPeriod"/>
            </a:pPr>
            <a:r>
              <a:rPr lang="de-DE" sz="2600" b="0" dirty="0"/>
              <a:t>Aufnahme neue Mitglieder</a:t>
            </a:r>
          </a:p>
          <a:p>
            <a:pPr marL="514350" indent="-514350">
              <a:buAutoNum type="arabicPeriod"/>
            </a:pPr>
            <a:r>
              <a:rPr lang="de-DE" sz="2600" b="0" dirty="0"/>
              <a:t>Wahl von Vorstandsmitgliedern</a:t>
            </a:r>
          </a:p>
          <a:p>
            <a:pPr marL="514350" indent="-514350">
              <a:buAutoNum type="arabicPeriod"/>
            </a:pPr>
            <a:r>
              <a:rPr lang="de-DE" sz="2600" b="0" dirty="0"/>
              <a:t>Bericht der Vorsitzenden und der Geschäftsstelle</a:t>
            </a:r>
          </a:p>
          <a:p>
            <a:pPr marL="514350" indent="-514350">
              <a:buAutoNum type="arabicPeriod"/>
            </a:pPr>
            <a:r>
              <a:rPr lang="de-DE" sz="2600" b="0" dirty="0"/>
              <a:t>Projektbeschlüsse </a:t>
            </a:r>
          </a:p>
          <a:p>
            <a:pPr marL="514350" indent="-514350">
              <a:buAutoNum type="arabicPeriod"/>
            </a:pPr>
            <a:r>
              <a:rPr lang="de-DE" sz="2600" b="0" dirty="0"/>
              <a:t>Projektanfragen </a:t>
            </a:r>
          </a:p>
          <a:p>
            <a:pPr marL="514350" indent="-514350">
              <a:buAutoNum type="arabicPeriod"/>
            </a:pPr>
            <a:r>
              <a:rPr lang="de-DE" sz="2600" b="0" dirty="0"/>
              <a:t>Sonstiges</a:t>
            </a:r>
          </a:p>
        </p:txBody>
      </p:sp>
      <p:pic>
        <p:nvPicPr>
          <p:cNvPr id="7" name="Logo ngl 1" descr="Logo 1 des Kernthemas: nachhaltig gut leben!">
            <a:extLst>
              <a:ext uri="{FF2B5EF4-FFF2-40B4-BE49-F238E27FC236}">
                <a16:creationId xmlns:a16="http://schemas.microsoft.com/office/drawing/2014/main" id="{76FD758B-2D71-4F7E-8039-FB43E2234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710" y="1013444"/>
            <a:ext cx="542591" cy="548688"/>
          </a:xfrm>
          <a:prstGeom prst="rect">
            <a:avLst/>
          </a:prstGeom>
        </p:spPr>
      </p:pic>
      <p:pic>
        <p:nvPicPr>
          <p:cNvPr id="8" name="Logo ngl 2" descr="Logo 2 des Kernthemas: nachhaltig gut leben!">
            <a:extLst>
              <a:ext uri="{FF2B5EF4-FFF2-40B4-BE49-F238E27FC236}">
                <a16:creationId xmlns:a16="http://schemas.microsoft.com/office/drawing/2014/main" id="{302E961A-2491-4042-8691-BE57F84A5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085" y="1668837"/>
            <a:ext cx="438950" cy="451143"/>
          </a:xfrm>
          <a:prstGeom prst="rect">
            <a:avLst/>
          </a:prstGeom>
        </p:spPr>
      </p:pic>
      <p:pic>
        <p:nvPicPr>
          <p:cNvPr id="11" name="Logo KSNS" descr="Logo des Kernthemas: Klimaschutznetzwerk Steinburg!">
            <a:extLst>
              <a:ext uri="{FF2B5EF4-FFF2-40B4-BE49-F238E27FC236}">
                <a16:creationId xmlns:a16="http://schemas.microsoft.com/office/drawing/2014/main" id="{6BC2DC78-071E-4404-BF92-870AFF10D8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009" y="2236980"/>
            <a:ext cx="701101" cy="621846"/>
          </a:xfrm>
          <a:prstGeom prst="rect">
            <a:avLst/>
          </a:prstGeom>
        </p:spPr>
      </p:pic>
      <p:pic>
        <p:nvPicPr>
          <p:cNvPr id="9" name="Logo ngw" descr="Logo des Kernthemas: nachhaltig gut wirtschaften!">
            <a:extLst>
              <a:ext uri="{FF2B5EF4-FFF2-40B4-BE49-F238E27FC236}">
                <a16:creationId xmlns:a16="http://schemas.microsoft.com/office/drawing/2014/main" id="{7935E7AC-7B02-4BD2-A8EA-ADF63391EA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312" y="2975826"/>
            <a:ext cx="536494" cy="536494"/>
          </a:xfrm>
          <a:prstGeom prst="rect">
            <a:avLst/>
          </a:prstGeom>
        </p:spPr>
      </p:pic>
      <p:pic>
        <p:nvPicPr>
          <p:cNvPr id="10" name="Logo nHeg" descr="Logo des Kernthemas: nachhaltig Holstein erleben &amp; genießen">
            <a:extLst>
              <a:ext uri="{FF2B5EF4-FFF2-40B4-BE49-F238E27FC236}">
                <a16:creationId xmlns:a16="http://schemas.microsoft.com/office/drawing/2014/main" id="{40E22982-784B-49C7-9EED-CAF14DF20C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807" y="3619025"/>
            <a:ext cx="536494" cy="536494"/>
          </a:xfrm>
          <a:prstGeom prst="rect">
            <a:avLst/>
          </a:prstGeom>
        </p:spPr>
      </p:pic>
      <p:sp>
        <p:nvSpPr>
          <p:cNvPr id="5" name="Datum">
            <a:extLst>
              <a:ext uri="{FF2B5EF4-FFF2-40B4-BE49-F238E27FC236}">
                <a16:creationId xmlns:a16="http://schemas.microsoft.com/office/drawing/2014/main" id="{7D74CE57-975C-4422-B7C2-4F4AF874B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EFCC34-5830-3D04-0531-8DA3F1C3B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E50247-37E7-8763-99DD-078F66C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12" name="Logo KSNS">
            <a:extLst>
              <a:ext uri="{FF2B5EF4-FFF2-40B4-BE49-F238E27FC236}">
                <a16:creationId xmlns:a16="http://schemas.microsoft.com/office/drawing/2014/main" id="{F480B704-8FED-40AE-6F89-C0CACE5ED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24811494-DFB1-49DB-A57D-8A2FC314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1. &amp; 2. Begrüßung</a:t>
            </a:r>
            <a:endParaRPr lang="de-DE" dirty="0"/>
          </a:p>
        </p:txBody>
      </p:sp>
      <p:sp>
        <p:nvSpPr>
          <p:cNvPr id="7" name="Rahmen 1">
            <a:extLst>
              <a:ext uri="{FF2B5EF4-FFF2-40B4-BE49-F238E27FC236}">
                <a16:creationId xmlns:a16="http://schemas.microsoft.com/office/drawing/2014/main" id="{12C8D3AC-DAEC-498E-94AC-A73D69819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389" y="1469621"/>
            <a:ext cx="3722915" cy="1132065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2500" b="1" dirty="0">
                <a:solidFill>
                  <a:prstClr val="black"/>
                </a:solidFill>
              </a:rPr>
              <a:t>Feststellung der Beschlussfähigkeit</a:t>
            </a:r>
          </a:p>
        </p:txBody>
      </p:sp>
      <p:sp>
        <p:nvSpPr>
          <p:cNvPr id="8" name="Rahmen 2">
            <a:extLst>
              <a:ext uri="{FF2B5EF4-FFF2-40B4-BE49-F238E27FC236}">
                <a16:creationId xmlns:a16="http://schemas.microsoft.com/office/drawing/2014/main" id="{66B5D835-5853-4DAF-8C72-D2D83DCDF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388" y="3058959"/>
            <a:ext cx="3722915" cy="1132065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Feststellung der Tagesordnung</a:t>
            </a:r>
          </a:p>
        </p:txBody>
      </p:sp>
      <p:sp>
        <p:nvSpPr>
          <p:cNvPr id="9" name="Rahmen 3">
            <a:extLst>
              <a:ext uri="{FF2B5EF4-FFF2-40B4-BE49-F238E27FC236}">
                <a16:creationId xmlns:a16="http://schemas.microsoft.com/office/drawing/2014/main" id="{1F036384-8E58-496D-8609-BFAF0A94D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388" y="4648297"/>
            <a:ext cx="3722915" cy="1132065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Genehmigung des Sitzungsprotokolls vom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10.06.2026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40FEDF2F-AAFF-48EA-AF74-0EA3765D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87E23F-E25A-4E33-01EE-B4CA0E81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CE2084-2A4C-54AA-19CE-0C674C4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B0C05C53-9A73-B996-ADEB-291238A49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1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9197B-FF99-4CE4-B46F-605BE967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RegionNord &amp; egw:wirtschaftsförderung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069DD9-B0B7-4048-84D4-58A01FC1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Vorstand, 10.09.2026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9448A2-58A2-4567-B101-C2519142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2D9E8-5018-4BEF-A8DD-3C4F869F7C2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805AD5A-DC37-2251-2F2E-8C6C8622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0" y="388800"/>
            <a:ext cx="10730479" cy="365125"/>
          </a:xfrm>
        </p:spPr>
        <p:txBody>
          <a:bodyPr/>
          <a:lstStyle/>
          <a:p>
            <a:r>
              <a:rPr lang="de-DE" sz="3000" dirty="0">
                <a:solidFill>
                  <a:srgbClr val="006B65"/>
                </a:solidFill>
              </a:rPr>
              <a:t>3. Aufnahme neuer Mitglieder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/>
          </p:cNvSpPr>
          <p:nvPr/>
        </p:nvSpPr>
        <p:spPr>
          <a:xfrm>
            <a:off x="864463" y="1494050"/>
            <a:ext cx="5464976" cy="129487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Hans-Dieter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Helms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defRPr/>
            </a:pPr>
            <a:r>
              <a:rPr kumimoji="0" lang="de-DE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Kreistagsmitglied und Mitglied der Ratsversammlung Itzehoe, SPD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/>
          </p:cNvSpPr>
          <p:nvPr/>
        </p:nvSpPr>
        <p:spPr>
          <a:xfrm>
            <a:off x="864463" y="3039627"/>
            <a:ext cx="5464976" cy="992835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Simone Kaiser</a:t>
            </a:r>
          </a:p>
          <a:p>
            <a:pPr lvl="1">
              <a:spcBef>
                <a:spcPts val="1000"/>
              </a:spcBef>
              <a:defRPr/>
            </a:pPr>
            <a:r>
              <a:rPr lang="de-DE" dirty="0">
                <a:solidFill>
                  <a:prstClr val="black"/>
                </a:solidFill>
                <a:latin typeface="Calibri" panose="020F0502020204030204"/>
              </a:rPr>
              <a:t>tätig als Coach in Itzehoe</a:t>
            </a:r>
            <a:endParaRPr kumimoji="0" lang="de-DE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64463" y="4356758"/>
            <a:ext cx="5496560" cy="988389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u="sng" dirty="0"/>
              <a:t>Melanie Rogall</a:t>
            </a:r>
          </a:p>
          <a:p>
            <a:pPr lvl="1"/>
            <a:r>
              <a:rPr lang="de-DE" b="0" dirty="0"/>
              <a:t>Leiterin des Jugendzentrums Krempe</a:t>
            </a:r>
          </a:p>
        </p:txBody>
      </p:sp>
      <p:pic>
        <p:nvPicPr>
          <p:cNvPr id="3" name="Logo KSNS">
            <a:extLst>
              <a:ext uri="{FF2B5EF4-FFF2-40B4-BE49-F238E27FC236}">
                <a16:creationId xmlns:a16="http://schemas.microsoft.com/office/drawing/2014/main" id="{383CB2B1-0653-BC7C-38C5-7D71B4125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0568" y="1715771"/>
            <a:ext cx="4935802" cy="2604558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u="sng" dirty="0"/>
              <a:t>Silke Dibbern-Voß</a:t>
            </a:r>
          </a:p>
          <a:p>
            <a:r>
              <a:rPr lang="de-DE" dirty="0"/>
              <a:t>Mitglied in der LAG seit 20.03.2002</a:t>
            </a:r>
          </a:p>
          <a:p>
            <a:r>
              <a:rPr lang="de-DE" dirty="0"/>
              <a:t>Vorstandsmitglied seit 26.03.2002</a:t>
            </a:r>
          </a:p>
          <a:p>
            <a:pPr marL="0" indent="0">
              <a:buNone/>
            </a:pPr>
            <a:r>
              <a:rPr lang="de-DE" dirty="0"/>
              <a:t>   (Gründungsvorstand)</a:t>
            </a:r>
          </a:p>
          <a:p>
            <a:pPr marL="0" indent="0">
              <a:buNone/>
            </a:pPr>
            <a:endParaRPr lang="de-DE" sz="2800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9197B-FF99-4CE4-B46F-605BE967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RegionNord &amp; egw:wirtschaftsförderung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069DD9-B0B7-4048-84D4-58A01FC1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Vorstand, 10.09.2026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9448A2-58A2-4567-B101-C2519142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2D9E8-5018-4BEF-A8DD-3C4F869F7C2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805AD5A-DC37-2251-2F2E-8C6C8622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0" y="388800"/>
            <a:ext cx="10730479" cy="365125"/>
          </a:xfrm>
        </p:spPr>
        <p:txBody>
          <a:bodyPr/>
          <a:lstStyle/>
          <a:p>
            <a:r>
              <a:rPr lang="de-DE" sz="3000" dirty="0">
                <a:solidFill>
                  <a:srgbClr val="006B65"/>
                </a:solidFill>
              </a:rPr>
              <a:t>4. Wahl von Vorstandsmitgliedern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52308B3-5A98-7A7E-F0E5-14A769F5C989}"/>
              </a:ext>
            </a:extLst>
          </p:cNvPr>
          <p:cNvSpPr txBox="1"/>
          <p:nvPr/>
        </p:nvSpPr>
        <p:spPr>
          <a:xfrm>
            <a:off x="5754039" y="4235586"/>
            <a:ext cx="43345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Bestätigung der Aufnahme von Simone Kaiser als Beisitzerin</a:t>
            </a:r>
            <a:r>
              <a:rPr kumimoji="0" lang="de-DE" sz="2600" b="1" i="0" u="none" strike="noStrike" kern="1200" cap="none" spc="0" normalizeH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den Vorstand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/>
          </p:cNvSpPr>
          <p:nvPr/>
        </p:nvSpPr>
        <p:spPr>
          <a:xfrm>
            <a:off x="5931157" y="1264710"/>
            <a:ext cx="5464976" cy="2756958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Nachfolge: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Simone Kaiser</a:t>
            </a: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olidFill>
                  <a:prstClr val="black"/>
                </a:solidFill>
                <a:latin typeface="Calibri" panose="020F0502020204030204"/>
              </a:rPr>
              <a:t>tätig als Coach in Itzehoe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Mitglied in der LAG seit 10.09.2026</a:t>
            </a: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Ersatzmitgliedschaft gemäß § 8, Abs. 6 der Vereinssatzung seit 10.09.2026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 descr="Siehe zugehöriges Bilddetail. Danke Bilder – Durchsuchen 320,463 Archivfotos, Vektorgrafiken und ...">
            <a:extLst>
              <a:ext uri="{FF2B5EF4-FFF2-40B4-BE49-F238E27FC236}">
                <a16:creationId xmlns:a16="http://schemas.microsoft.com/office/drawing/2014/main" id="{4AC1FBE6-6B2F-0B98-0D2A-CCF9524CA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753" y="3562074"/>
            <a:ext cx="2426253" cy="2426253"/>
          </a:xfrm>
          <a:prstGeom prst="rect">
            <a:avLst/>
          </a:prstGeom>
        </p:spPr>
      </p:pic>
      <p:pic>
        <p:nvPicPr>
          <p:cNvPr id="6" name="Logo KSNS">
            <a:extLst>
              <a:ext uri="{FF2B5EF4-FFF2-40B4-BE49-F238E27FC236}">
                <a16:creationId xmlns:a16="http://schemas.microsoft.com/office/drawing/2014/main" id="{DF3F9D0F-DA74-2325-FC7F-6FA6235CE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B1D9FA7-111E-02D4-CB87-9B5B276A0761}"/>
              </a:ext>
            </a:extLst>
          </p:cNvPr>
          <p:cNvSpPr/>
          <p:nvPr/>
        </p:nvSpPr>
        <p:spPr>
          <a:xfrm>
            <a:off x="5881353" y="4129971"/>
            <a:ext cx="4544093" cy="1503892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9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3700" y="1095376"/>
            <a:ext cx="5496560" cy="236702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u="sng" dirty="0"/>
              <a:t>Neu im Vorstand</a:t>
            </a:r>
          </a:p>
          <a:p>
            <a:pPr marL="0" indent="0">
              <a:buNone/>
            </a:pPr>
            <a:r>
              <a:rPr lang="de-DE" b="1" u="sng" dirty="0"/>
              <a:t>Melanie Rogall</a:t>
            </a:r>
          </a:p>
          <a:p>
            <a:r>
              <a:rPr lang="de-DE" dirty="0"/>
              <a:t>Leiterin des Jugendzentrums Krempe</a:t>
            </a:r>
          </a:p>
          <a:p>
            <a:r>
              <a:rPr lang="de-DE" dirty="0"/>
              <a:t>Mitglied in der LAG seit 10.09.2026</a:t>
            </a:r>
          </a:p>
          <a:p>
            <a:r>
              <a:rPr lang="de-DE" dirty="0"/>
              <a:t>Vorstandsmitglied seit 10.09.2026</a:t>
            </a:r>
          </a:p>
          <a:p>
            <a:pPr marL="0" indent="0">
              <a:buNone/>
            </a:pPr>
            <a:endParaRPr lang="de-DE" sz="2800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9197B-FF99-4CE4-B46F-605BE967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RegionNord &amp; egw:wirtschaftsförderung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069DD9-B0B7-4048-84D4-58A01FC1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Vorstand, 10.09.2026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9448A2-58A2-4567-B101-C2519142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2D9E8-5018-4BEF-A8DD-3C4F869F7C2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805AD5A-DC37-2251-2F2E-8C6C8622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0" y="388800"/>
            <a:ext cx="10730479" cy="365125"/>
          </a:xfrm>
        </p:spPr>
        <p:txBody>
          <a:bodyPr/>
          <a:lstStyle/>
          <a:p>
            <a:r>
              <a:rPr lang="de-DE" sz="3000" dirty="0">
                <a:solidFill>
                  <a:srgbClr val="006B65"/>
                </a:solidFill>
              </a:rPr>
              <a:t>4. Wahl von Vorstandsmitgliedern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DEC55D0D-8523-047F-F0C3-C4AA7B108C95}"/>
              </a:ext>
            </a:extLst>
          </p:cNvPr>
          <p:cNvSpPr/>
          <p:nvPr/>
        </p:nvSpPr>
        <p:spPr>
          <a:xfrm>
            <a:off x="6359178" y="1857376"/>
            <a:ext cx="4544093" cy="1503892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52308B3-5A98-7A7E-F0E5-14A769F5C989}"/>
              </a:ext>
            </a:extLst>
          </p:cNvPr>
          <p:cNvSpPr txBox="1"/>
          <p:nvPr/>
        </p:nvSpPr>
        <p:spPr>
          <a:xfrm>
            <a:off x="6463941" y="1980877"/>
            <a:ext cx="43345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Bestätigung der Aufnahme von Melanie Rogall in den Vorstand</a:t>
            </a:r>
          </a:p>
        </p:txBody>
      </p:sp>
      <p:pic>
        <p:nvPicPr>
          <p:cNvPr id="8" name="Grafik 7" descr="Willkommen Herzlich Images – Browse 4,746 Stock Photos, Vectors, and ...">
            <a:extLst>
              <a:ext uri="{FF2B5EF4-FFF2-40B4-BE49-F238E27FC236}">
                <a16:creationId xmlns:a16="http://schemas.microsoft.com/office/drawing/2014/main" id="{DD0F6B39-7D1C-2689-64EE-9D6E24CE8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85" y="3609120"/>
            <a:ext cx="4320351" cy="2228261"/>
          </a:xfrm>
          <a:prstGeom prst="rect">
            <a:avLst/>
          </a:prstGeom>
        </p:spPr>
      </p:pic>
      <p:pic>
        <p:nvPicPr>
          <p:cNvPr id="6" name="Logo KSNS">
            <a:extLst>
              <a:ext uri="{FF2B5EF4-FFF2-40B4-BE49-F238E27FC236}">
                <a16:creationId xmlns:a16="http://schemas.microsoft.com/office/drawing/2014/main" id="{BB07B5F0-0100-13EB-E542-81AF29F879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1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83468" y="1721902"/>
            <a:ext cx="4935802" cy="2604558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u="sng" dirty="0"/>
              <a:t>Niels Jurgons</a:t>
            </a:r>
          </a:p>
          <a:p>
            <a:r>
              <a:rPr lang="de-DE" dirty="0"/>
              <a:t>Kreistagsmitglied, SPD</a:t>
            </a:r>
          </a:p>
          <a:p>
            <a:r>
              <a:rPr lang="de-DE" dirty="0"/>
              <a:t>Mitglied in der LAG seit 01.06.2023</a:t>
            </a:r>
          </a:p>
          <a:p>
            <a:r>
              <a:rPr lang="de-DE" dirty="0"/>
              <a:t>Vorstandsmitglied seit 25.09.2023</a:t>
            </a:r>
          </a:p>
          <a:p>
            <a:pPr marL="0" indent="0">
              <a:buNone/>
            </a:pPr>
            <a:endParaRPr lang="de-DE" sz="2800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9197B-FF99-4CE4-B46F-605BE967D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RegionNord &amp; egw:wirtschaftsförderung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069DD9-B0B7-4048-84D4-58A01FC1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Vorstand, 10.09.2026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D9448A2-58A2-4567-B101-C2519142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92D9E8-5018-4BEF-A8DD-3C4F869F7C26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6B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6B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805AD5A-DC37-2251-2F2E-8C6C8622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00" y="388800"/>
            <a:ext cx="10730479" cy="365125"/>
          </a:xfrm>
        </p:spPr>
        <p:txBody>
          <a:bodyPr/>
          <a:lstStyle/>
          <a:p>
            <a:r>
              <a:rPr lang="de-DE" sz="3000" dirty="0">
                <a:solidFill>
                  <a:srgbClr val="006B65"/>
                </a:solidFill>
              </a:rPr>
              <a:t>4. Wahl von Vorstandsmitgliedern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DEC55D0D-8523-047F-F0C3-C4AA7B108C95}"/>
              </a:ext>
            </a:extLst>
          </p:cNvPr>
          <p:cNvSpPr/>
          <p:nvPr/>
        </p:nvSpPr>
        <p:spPr>
          <a:xfrm>
            <a:off x="5881353" y="4021668"/>
            <a:ext cx="4544093" cy="1503892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52308B3-5A98-7A7E-F0E5-14A769F5C989}"/>
              </a:ext>
            </a:extLst>
          </p:cNvPr>
          <p:cNvSpPr txBox="1"/>
          <p:nvPr/>
        </p:nvSpPr>
        <p:spPr>
          <a:xfrm>
            <a:off x="5843576" y="4067454"/>
            <a:ext cx="46196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 Wahl von Herrn</a:t>
            </a:r>
            <a:r>
              <a:rPr kumimoji="0" lang="de-DE" sz="2600" b="1" i="0" u="none" strike="noStrike" kern="1200" cap="none" spc="0" normalizeH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600" b="1" i="0" u="none" strike="noStrike" kern="1200" cap="none" spc="0" normalizeH="0" baseline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Helms als stellv. Vorsitzender  in den Vorstand erfolgt</a:t>
            </a:r>
            <a:r>
              <a:rPr kumimoji="0" lang="de-DE" sz="2600" b="1" i="0" u="none" strike="noStrike" kern="1200" cap="none" spc="0" normalizeH="0" noProof="0" dirty="0">
                <a:ln>
                  <a:noFill/>
                </a:ln>
                <a:solidFill>
                  <a:srgbClr val="016A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bei der MV</a:t>
            </a:r>
            <a:endParaRPr kumimoji="0" lang="de-DE" sz="2600" b="1" i="0" u="none" strike="noStrike" kern="1200" cap="none" spc="0" normalizeH="0" baseline="0" noProof="0" dirty="0">
              <a:ln>
                <a:noFill/>
              </a:ln>
              <a:solidFill>
                <a:srgbClr val="016A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349AECF-E6E6-3795-1AA1-9578A78DD5A5}"/>
              </a:ext>
            </a:extLst>
          </p:cNvPr>
          <p:cNvSpPr txBox="1">
            <a:spLocks/>
          </p:cNvSpPr>
          <p:nvPr/>
        </p:nvSpPr>
        <p:spPr>
          <a:xfrm>
            <a:off x="5931157" y="1264710"/>
            <a:ext cx="5464976" cy="2756958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Nachfolge: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Hans-Dieter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Helms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Kreistagsmitglied und Mitglied der Ratsversammlung Itzehoe, SPD</a:t>
            </a:r>
          </a:p>
          <a:p>
            <a:pPr marL="228589" marR="0" lvl="0" indent="-228589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Mitglied in der LAG seit 10.09.2026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fik 5" descr="&quot;DANKE&quot; Schlagwortwolke (Vielen Dank Dankbarkeit Schön Sehr) Stock ...">
            <a:extLst>
              <a:ext uri="{FF2B5EF4-FFF2-40B4-BE49-F238E27FC236}">
                <a16:creationId xmlns:a16="http://schemas.microsoft.com/office/drawing/2014/main" id="{133212C5-5AA4-2E93-4CA6-C283A454E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34" y="3625167"/>
            <a:ext cx="3969338" cy="2401517"/>
          </a:xfrm>
          <a:prstGeom prst="rect">
            <a:avLst/>
          </a:prstGeom>
        </p:spPr>
      </p:pic>
      <p:pic>
        <p:nvPicPr>
          <p:cNvPr id="13" name="Logo KSNS">
            <a:extLst>
              <a:ext uri="{FF2B5EF4-FFF2-40B4-BE49-F238E27FC236}">
                <a16:creationId xmlns:a16="http://schemas.microsoft.com/office/drawing/2014/main" id="{529AD456-8E51-C4E9-C704-C938AAC28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4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B5F804-13D8-11E3-3433-7DA02D97A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5. Bericht der Vorsitzenden und der Geschäftsstelle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DF86E50-E94C-7DBC-494D-C78571313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"/>
          <a:stretch>
            <a:fillRect/>
          </a:stretch>
        </p:blipFill>
        <p:spPr>
          <a:xfrm>
            <a:off x="2163333" y="895058"/>
            <a:ext cx="4437164" cy="5634983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D41BB9-E082-2EAC-8E4C-262B60DE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9AC586-A433-71D5-DDBE-D0793E8B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Vorstand, 10.09.2026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69659B-B88C-FE82-A11C-1FC52854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9FF49DE-3730-E35D-FD6C-C4BCC443CCAA}"/>
              </a:ext>
            </a:extLst>
          </p:cNvPr>
          <p:cNvSpPr txBox="1"/>
          <p:nvPr/>
        </p:nvSpPr>
        <p:spPr>
          <a:xfrm>
            <a:off x="6963811" y="5854262"/>
            <a:ext cx="2379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Quelle: shz, 13.08.2026</a:t>
            </a:r>
          </a:p>
        </p:txBody>
      </p:sp>
      <p:pic>
        <p:nvPicPr>
          <p:cNvPr id="7" name="Logo KSNS">
            <a:extLst>
              <a:ext uri="{FF2B5EF4-FFF2-40B4-BE49-F238E27FC236}">
                <a16:creationId xmlns:a16="http://schemas.microsoft.com/office/drawing/2014/main" id="{854715EC-9331-4998-E09C-19E080901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280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57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7AEFA-C4BF-F592-DD1A-7D489DD4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340D557-0574-E11F-4669-6EF680A9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5. Bericht der Vorsitzenden und der Geschäftsstelle</a:t>
            </a:r>
          </a:p>
        </p:txBody>
      </p:sp>
      <p:sp>
        <p:nvSpPr>
          <p:cNvPr id="3" name="Inhalt">
            <a:extLst>
              <a:ext uri="{FF2B5EF4-FFF2-40B4-BE49-F238E27FC236}">
                <a16:creationId xmlns:a16="http://schemas.microsoft.com/office/drawing/2014/main" id="{8749B562-242C-7E93-872D-3E8CBA775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03" y="898900"/>
            <a:ext cx="11850677" cy="5432568"/>
          </a:xfrm>
        </p:spPr>
        <p:txBody>
          <a:bodyPr/>
          <a:lstStyle/>
          <a:p>
            <a:pPr marL="457177" lvl="1" indent="0">
              <a:buNone/>
            </a:pPr>
            <a:endParaRPr lang="de-DE" sz="2000" dirty="0"/>
          </a:p>
          <a:p>
            <a:pPr marL="457200" lvl="1" indent="-457200">
              <a:buAutoNum type="arabicPeriod"/>
              <a:tabLst>
                <a:tab pos="1520825" algn="l"/>
              </a:tabLst>
            </a:pPr>
            <a:endParaRPr lang="de-DE" sz="2000" dirty="0"/>
          </a:p>
          <a:p>
            <a:pPr marL="0" lvl="1" indent="0">
              <a:buNone/>
              <a:tabLst>
                <a:tab pos="536575" algn="l"/>
              </a:tabLst>
            </a:pPr>
            <a:endParaRPr lang="de-DE" dirty="0"/>
          </a:p>
          <a:p>
            <a:pPr marL="0" indent="0">
              <a:buNone/>
              <a:tabLst>
                <a:tab pos="1520825" algn="l"/>
              </a:tabLst>
            </a:pPr>
            <a:endParaRPr lang="de-DE" sz="2000" dirty="0"/>
          </a:p>
          <a:p>
            <a:pPr marL="0" indent="0">
              <a:buNone/>
              <a:tabLst>
                <a:tab pos="1520825" algn="l"/>
              </a:tabLst>
            </a:pPr>
            <a:endParaRPr lang="de-DE" sz="2000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72384812-1B79-10B8-F336-2214D227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Vorstand, 10.09.2026</a:t>
            </a:r>
          </a:p>
        </p:txBody>
      </p:sp>
      <p:sp>
        <p:nvSpPr>
          <p:cNvPr id="4" name="Inhalt">
            <a:extLst>
              <a:ext uri="{FF2B5EF4-FFF2-40B4-BE49-F238E27FC236}">
                <a16:creationId xmlns:a16="http://schemas.microsoft.com/office/drawing/2014/main" id="{B41E047E-2F16-5D53-7FD4-4A9FEE83CB6F}"/>
              </a:ext>
            </a:extLst>
          </p:cNvPr>
          <p:cNvSpPr txBox="1">
            <a:spLocks/>
          </p:cNvSpPr>
          <p:nvPr/>
        </p:nvSpPr>
        <p:spPr>
          <a:xfrm>
            <a:off x="6030441" y="4927445"/>
            <a:ext cx="5638801" cy="109255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>
              <a:buFont typeface="Arial" panose="020B0604020202020204" pitchFamily="34" charset="0"/>
              <a:buAutoNum type="arabicPeriod"/>
              <a:tabLst>
                <a:tab pos="1520825" algn="l"/>
              </a:tabLst>
            </a:pPr>
            <a:endParaRPr lang="de-DE" sz="2000" dirty="0"/>
          </a:p>
          <a:p>
            <a:pPr marL="0" lvl="1" indent="0">
              <a:buFont typeface="Arial" panose="020B0604020202020204" pitchFamily="34" charset="0"/>
              <a:buNone/>
              <a:tabLst>
                <a:tab pos="536575" algn="l"/>
              </a:tabLst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  <a:tabLst>
                <a:tab pos="1520825" algn="l"/>
              </a:tabLst>
            </a:pPr>
            <a:endParaRPr lang="de-DE" sz="2000" dirty="0"/>
          </a:p>
          <a:p>
            <a:pPr marL="0" indent="0">
              <a:buFont typeface="Arial" panose="020B0604020202020204" pitchFamily="34" charset="0"/>
              <a:buNone/>
              <a:tabLst>
                <a:tab pos="1520825" algn="l"/>
              </a:tabLst>
            </a:pPr>
            <a:endParaRPr lang="de-DE" sz="20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0C548DE-5F37-B260-9D53-60EF0247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A28840-839F-B18D-06C3-E3B773BE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DECE4023-2B40-91D1-68BC-A88B81391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F29D6AF3-3124-96F1-8324-0402FA1D10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63"/>
          <a:stretch>
            <a:fillRect/>
          </a:stretch>
        </p:blipFill>
        <p:spPr>
          <a:xfrm>
            <a:off x="2463980" y="935684"/>
            <a:ext cx="9641441" cy="5591530"/>
          </a:xfrm>
          <a:prstGeom prst="rect">
            <a:avLst/>
          </a:prstGeom>
          <a:noFill/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0F3F776-6357-A109-C7C8-76D6C1D684DF}"/>
              </a:ext>
            </a:extLst>
          </p:cNvPr>
          <p:cNvSpPr txBox="1"/>
          <p:nvPr/>
        </p:nvSpPr>
        <p:spPr>
          <a:xfrm>
            <a:off x="236220" y="1091398"/>
            <a:ext cx="224971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Förderung ab 2028</a:t>
            </a:r>
          </a:p>
          <a:p>
            <a:endParaRPr lang="de-DE" dirty="0"/>
          </a:p>
          <a:p>
            <a:r>
              <a:rPr lang="de-DE" b="1" dirty="0"/>
              <a:t>Positionspapier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Gemeindetag, </a:t>
            </a:r>
            <a:br>
              <a:rPr lang="de-DE" dirty="0"/>
            </a:br>
            <a:r>
              <a:rPr lang="de-DE" dirty="0" err="1"/>
              <a:t>AktivRegionen</a:t>
            </a:r>
            <a:r>
              <a:rPr lang="de-DE" dirty="0"/>
              <a:t> und </a:t>
            </a:r>
            <a:br>
              <a:rPr lang="de-DE" dirty="0"/>
            </a:br>
            <a:r>
              <a:rPr lang="de-DE" dirty="0"/>
              <a:t>Akademie für</a:t>
            </a:r>
            <a:br>
              <a:rPr lang="de-DE" dirty="0"/>
            </a:br>
            <a:r>
              <a:rPr lang="de-DE" dirty="0"/>
              <a:t>ländliche Räume </a:t>
            </a:r>
            <a:br>
              <a:rPr lang="de-DE" dirty="0"/>
            </a:br>
            <a:r>
              <a:rPr lang="de-DE" dirty="0"/>
              <a:t>erstellt</a:t>
            </a:r>
          </a:p>
          <a:p>
            <a:endParaRPr lang="de-DE" dirty="0"/>
          </a:p>
          <a:p>
            <a:r>
              <a:rPr lang="de-DE" b="1" dirty="0"/>
              <a:t>Stellungnahme</a:t>
            </a:r>
            <a:r>
              <a:rPr lang="de-DE" dirty="0"/>
              <a:t> der </a:t>
            </a:r>
            <a:br>
              <a:rPr lang="de-DE" dirty="0"/>
            </a:br>
            <a:r>
              <a:rPr lang="de-DE" dirty="0" err="1"/>
              <a:t>AktivRegion</a:t>
            </a:r>
            <a:r>
              <a:rPr lang="de-DE" dirty="0"/>
              <a:t> Steinburg</a:t>
            </a:r>
            <a:br>
              <a:rPr lang="de-DE" dirty="0"/>
            </a:br>
            <a:r>
              <a:rPr lang="de-DE" dirty="0"/>
              <a:t>am 23.7.26 an </a:t>
            </a:r>
            <a:br>
              <a:rPr lang="de-DE" dirty="0"/>
            </a:br>
            <a:r>
              <a:rPr lang="de-DE" dirty="0"/>
              <a:t>Ministerium gesandt</a:t>
            </a:r>
            <a:br>
              <a:rPr lang="de-DE" dirty="0"/>
            </a:br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C2AEE1D-4D9E-62E0-3216-009B8923D1A1}"/>
              </a:ext>
            </a:extLst>
          </p:cNvPr>
          <p:cNvSpPr/>
          <p:nvPr/>
        </p:nvSpPr>
        <p:spPr>
          <a:xfrm>
            <a:off x="8961479" y="3994457"/>
            <a:ext cx="3030824" cy="10925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06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9024310-02E5-41B3-84EA-BFE14F20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6. Projektbeschlüsse</a:t>
            </a:r>
            <a:endParaRPr lang="de-DE" dirty="0"/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975B553A-75D5-42E7-8962-01E4C3F9B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89" y="919522"/>
            <a:ext cx="8077211" cy="5608286"/>
          </a:xfrm>
        </p:spPr>
        <p:txBody>
          <a:bodyPr/>
          <a:lstStyle/>
          <a:p>
            <a:pPr marL="0" indent="0">
              <a:buNone/>
            </a:pPr>
            <a:r>
              <a:rPr lang="de-DE" sz="2200" b="0" u="sng" dirty="0"/>
              <a:t>Erteilte Bewilligungen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sz="2200" b="0" dirty="0"/>
              <a:t>34-2026 Photovoltaiknutzung Feuerwehr Landrecht/ </a:t>
            </a:r>
            <a:r>
              <a:rPr lang="de-DE" sz="2200" b="0" dirty="0" err="1"/>
              <a:t>Stördorf</a:t>
            </a:r>
            <a:endParaRPr lang="de-DE" sz="2200" b="0" dirty="0"/>
          </a:p>
          <a:p>
            <a:pPr>
              <a:buFont typeface="Wingdings" panose="05000000000000000000" pitchFamily="2" charset="2"/>
              <a:buChar char="ü"/>
            </a:pPr>
            <a:r>
              <a:rPr lang="de-DE" sz="2200" b="0" dirty="0"/>
              <a:t>30-2025 Photovoltaiknutzung &amp; Wärmepumpe Feuerwehr Altenmoor</a:t>
            </a:r>
          </a:p>
          <a:p>
            <a:pPr marL="0" indent="0">
              <a:buNone/>
            </a:pPr>
            <a:endParaRPr lang="de-DE" sz="2200" b="0" dirty="0"/>
          </a:p>
          <a:p>
            <a:pPr marL="0" indent="0">
              <a:buNone/>
            </a:pPr>
            <a:r>
              <a:rPr lang="de-DE" sz="2200" b="0" u="sng" dirty="0"/>
              <a:t>ausstehende Bewilligungen</a:t>
            </a:r>
          </a:p>
          <a:p>
            <a:pPr marL="0" indent="0">
              <a:buNone/>
            </a:pPr>
            <a:r>
              <a:rPr lang="de-DE" sz="2200" b="0" dirty="0"/>
              <a:t>35-2026 Hofladen und Eventlocation Hof Greve, Neuendorf </a:t>
            </a:r>
            <a:r>
              <a:rPr lang="de-DE" sz="2200" b="0" dirty="0" err="1"/>
              <a:t>b.Elms</a:t>
            </a:r>
            <a:r>
              <a:rPr lang="de-DE" sz="2200" b="0" dirty="0"/>
              <a:t>.</a:t>
            </a:r>
          </a:p>
          <a:p>
            <a:pPr marL="0" indent="0">
              <a:buNone/>
            </a:pPr>
            <a:r>
              <a:rPr lang="de-DE" sz="2200" b="0" dirty="0"/>
              <a:t>36-2026 Photovoltaiknutzung Haus der Vereine Brokdorf  </a:t>
            </a:r>
          </a:p>
          <a:p>
            <a:pPr marL="0" indent="0">
              <a:buNone/>
            </a:pPr>
            <a:r>
              <a:rPr lang="de-DE" sz="2200" b="0" dirty="0"/>
              <a:t>37-2026 Photovoltaiknutzung Dorfladen Brokdorf </a:t>
            </a:r>
          </a:p>
          <a:p>
            <a:pPr marL="0" indent="0">
              <a:buNone/>
            </a:pPr>
            <a:endParaRPr lang="de-DE" sz="2200" b="0" dirty="0"/>
          </a:p>
          <a:p>
            <a:pPr marL="0" indent="0">
              <a:buNone/>
            </a:pPr>
            <a:endParaRPr lang="de-DE" sz="2200" b="0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2E6DCF81-1324-477F-9E39-A3DF197C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BA3ED5-A058-2ECB-5681-A29BBD26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66BBD7F-0026-027F-44A4-2ABFAB645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10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B5BABD51-BB21-F151-7D12-B7135B04D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pic>
        <p:nvPicPr>
          <p:cNvPr id="12" name="Logo ngl 1" descr="Logo 1 des Kernthemas: nachhaltig gut leben!">
            <a:extLst>
              <a:ext uri="{FF2B5EF4-FFF2-40B4-BE49-F238E27FC236}">
                <a16:creationId xmlns:a16="http://schemas.microsoft.com/office/drawing/2014/main" id="{2C176EA8-4641-CE00-53D0-4C771D4D6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 trans="6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609" y="1400579"/>
            <a:ext cx="701101" cy="708979"/>
          </a:xfrm>
          <a:prstGeom prst="rect">
            <a:avLst/>
          </a:prstGeom>
        </p:spPr>
      </p:pic>
      <p:pic>
        <p:nvPicPr>
          <p:cNvPr id="18" name="Logo ngw" descr="Logo des Kernthemas: nachhaltig gut wirtschaften!">
            <a:extLst>
              <a:ext uri="{FF2B5EF4-FFF2-40B4-BE49-F238E27FC236}">
                <a16:creationId xmlns:a16="http://schemas.microsoft.com/office/drawing/2014/main" id="{0EC98330-F8E4-EEBC-0094-F4D53841EF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9" y="5308141"/>
            <a:ext cx="727959" cy="727959"/>
          </a:xfrm>
          <a:prstGeom prst="rect">
            <a:avLst/>
          </a:prstGeom>
        </p:spPr>
      </p:pic>
      <p:pic>
        <p:nvPicPr>
          <p:cNvPr id="20" name="Logo nHeg" descr="Logo des Kernthemas: nachhaltig Holstein erleben &amp; genießen">
            <a:extLst>
              <a:ext uri="{FF2B5EF4-FFF2-40B4-BE49-F238E27FC236}">
                <a16:creationId xmlns:a16="http://schemas.microsoft.com/office/drawing/2014/main" id="{3967E2E3-7CC7-6634-B4C5-4375160F66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214715"/>
            <a:ext cx="688515" cy="688515"/>
          </a:xfrm>
          <a:prstGeom prst="rect">
            <a:avLst/>
          </a:prstGeom>
        </p:spPr>
      </p:pic>
      <p:pic>
        <p:nvPicPr>
          <p:cNvPr id="10" name="Logo KSNS" descr="Logo des Kernthemas: Klimaschutznetzwerk Steinburg!">
            <a:extLst>
              <a:ext uri="{FF2B5EF4-FFF2-40B4-BE49-F238E27FC236}">
                <a16:creationId xmlns:a16="http://schemas.microsoft.com/office/drawing/2014/main" id="{2060B8B4-0FC6-616B-F708-98934FFF2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02" y="3903230"/>
            <a:ext cx="780513" cy="6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95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2829E-B038-1A55-6682-A7C51626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726DF9E4-8527-81FD-06F9-E1D1F80A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6. Projektbeschlüsse – Mittelbindung vor Beschluss</a:t>
            </a:r>
            <a:endParaRPr lang="de-DE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F32F2273-45C2-7362-F7F0-0E08BE09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A547DB-E431-E18B-3B83-C7C76127C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1302F3-3D4B-CF0D-E065-5EFF72A14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3928B440-0C04-9771-F184-3469802B0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graphicFrame>
        <p:nvGraphicFramePr>
          <p:cNvPr id="10" name="Tabelle 1" descr="Projekt- und Pufferbudget:&#10;Projektbudget: 1925000€ gesamt, 57% gebunden, 828459,09€ frei.&#10;Pufferbudget: 500000€ gesamt, 24,16% gebunden, 379213,40€ frei.">
            <a:extLst>
              <a:ext uri="{FF2B5EF4-FFF2-40B4-BE49-F238E27FC236}">
                <a16:creationId xmlns:a16="http://schemas.microsoft.com/office/drawing/2014/main" id="{D1D1D2B4-0DB8-1F78-1CE0-766E1DCCE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681906"/>
              </p:ext>
            </p:extLst>
          </p:nvPr>
        </p:nvGraphicFramePr>
        <p:xfrm>
          <a:off x="524297" y="1454786"/>
          <a:ext cx="10500754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0709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624354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926018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25319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  <a:gridCol w="1624354">
                  <a:extLst>
                    <a:ext uri="{9D8B030D-6E8A-4147-A177-3AD203B41FA5}">
                      <a16:colId xmlns:a16="http://schemas.microsoft.com/office/drawing/2014/main" val="1181022612"/>
                    </a:ext>
                  </a:extLst>
                </a:gridCol>
              </a:tblGrid>
              <a:tr h="127997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Jahr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(abs.)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(%)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frei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132351">
                <a:tc>
                  <a:txBody>
                    <a:bodyPr/>
                    <a:lstStyle/>
                    <a:p>
                      <a:r>
                        <a:rPr lang="de-DE" b="1" dirty="0"/>
                        <a:t>Projektbudget</a:t>
                      </a:r>
                      <a:endParaRPr lang="de-DE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1.925.000 €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1.363.387 €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561.613 €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120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700" dirty="0"/>
                        <a:t>davon: </a:t>
                      </a:r>
                      <a:r>
                        <a:rPr lang="de-DE" sz="1700" b="1" dirty="0"/>
                        <a:t>Pufferbudget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/>
                        <a:t>    500.000 €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102.728 €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397.272 €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671654"/>
                  </a:ext>
                </a:extLst>
              </a:tr>
            </a:tbl>
          </a:graphicData>
        </a:graphic>
      </p:graphicFrame>
      <p:graphicFrame>
        <p:nvGraphicFramePr>
          <p:cNvPr id="12" name="Tabelle 2" descr="Budgetbindung pro Kernthema:&#10;nachhaltig gut leben: 525000€ gesamt, 100% gebunden, 0€ frei.&#10;nachhaltig gut wirtschaften: 200000€ gesamt, 51,46% gebunden, 97088,66€ frei.&#10;nachhaltig Holstein erleben &amp; genießen: 200000€ gesamt, 65,27% gebunden, 69464,68€ frei.&#10;Klimaschutznetzwerk Steinburg: 500000€ gesamt, 40,37% gebunden, 298147,85€ frei.">
            <a:extLst>
              <a:ext uri="{FF2B5EF4-FFF2-40B4-BE49-F238E27FC236}">
                <a16:creationId xmlns:a16="http://schemas.microsoft.com/office/drawing/2014/main" id="{2521F410-2CE5-4882-25CE-8283E893D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258676"/>
              </p:ext>
            </p:extLst>
          </p:nvPr>
        </p:nvGraphicFramePr>
        <p:xfrm>
          <a:off x="580952" y="2875948"/>
          <a:ext cx="1050075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66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634034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  <a:gridCol w="1619793">
                  <a:extLst>
                    <a:ext uri="{9D8B030D-6E8A-4147-A177-3AD203B41FA5}">
                      <a16:colId xmlns:a16="http://schemas.microsoft.com/office/drawing/2014/main" val="11810226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Kernthema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(abs.)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(%)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frei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298489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gut leben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650.000 €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650.000 €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>
                          <a:solidFill>
                            <a:schemeClr val="tx1"/>
                          </a:solidFill>
                        </a:rPr>
                        <a:t>0,00  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12024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gut wirtschaften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79.709 €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120.291 €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557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Holstein   </a:t>
                      </a:r>
                    </a:p>
                    <a:p>
                      <a:pPr algn="l"/>
                      <a:r>
                        <a:rPr lang="de-DE" dirty="0"/>
                        <a:t>         erleben &amp; genießen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156.857 €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43.413 €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94286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Klimaschutznetzwerk </a:t>
                      </a:r>
                    </a:p>
                    <a:p>
                      <a:pPr algn="l"/>
                      <a:r>
                        <a:rPr lang="de-DE" dirty="0"/>
                        <a:t>         Steinburg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375.000 €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374.093 €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99,76 %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907 €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235741"/>
                  </a:ext>
                </a:extLst>
              </a:tr>
            </a:tbl>
          </a:graphicData>
        </a:graphic>
      </p:graphicFrame>
      <p:pic>
        <p:nvPicPr>
          <p:cNvPr id="14" name="Logo ngl 1">
            <a:extLst>
              <a:ext uri="{FF2B5EF4-FFF2-40B4-BE49-F238E27FC236}">
                <a16:creationId xmlns:a16="http://schemas.microsoft.com/office/drawing/2014/main" id="{A48EA0D2-A79E-A537-AD95-97B17B903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6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37" y="3144967"/>
            <a:ext cx="402188" cy="406708"/>
          </a:xfrm>
          <a:prstGeom prst="rect">
            <a:avLst/>
          </a:prstGeom>
        </p:spPr>
      </p:pic>
      <p:pic>
        <p:nvPicPr>
          <p:cNvPr id="22" name="Logo ngl 2">
            <a:extLst>
              <a:ext uri="{FF2B5EF4-FFF2-40B4-BE49-F238E27FC236}">
                <a16:creationId xmlns:a16="http://schemas.microsoft.com/office/drawing/2014/main" id="{0CDF09E0-D8D1-94C0-D84D-9CF96ABDF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9" y="3169081"/>
            <a:ext cx="411496" cy="422926"/>
          </a:xfrm>
          <a:prstGeom prst="rect">
            <a:avLst/>
          </a:prstGeom>
        </p:spPr>
      </p:pic>
      <p:pic>
        <p:nvPicPr>
          <p:cNvPr id="24" name="Logo ngw">
            <a:extLst>
              <a:ext uri="{FF2B5EF4-FFF2-40B4-BE49-F238E27FC236}">
                <a16:creationId xmlns:a16="http://schemas.microsoft.com/office/drawing/2014/main" id="{5FF66C8B-7DDF-968C-6A5B-60B443AF1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1" y="3549498"/>
            <a:ext cx="406708" cy="406708"/>
          </a:xfrm>
          <a:prstGeom prst="rect">
            <a:avLst/>
          </a:prstGeom>
        </p:spPr>
      </p:pic>
      <p:pic>
        <p:nvPicPr>
          <p:cNvPr id="26" name="Logo nHeg">
            <a:extLst>
              <a:ext uri="{FF2B5EF4-FFF2-40B4-BE49-F238E27FC236}">
                <a16:creationId xmlns:a16="http://schemas.microsoft.com/office/drawing/2014/main" id="{73BE17D4-FCE8-4B2B-A485-0DAFC9273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83" y="4079675"/>
            <a:ext cx="366832" cy="366832"/>
          </a:xfrm>
          <a:prstGeom prst="rect">
            <a:avLst/>
          </a:prstGeom>
        </p:spPr>
      </p:pic>
      <p:pic>
        <p:nvPicPr>
          <p:cNvPr id="28" name="Logo KSNS">
            <a:extLst>
              <a:ext uri="{FF2B5EF4-FFF2-40B4-BE49-F238E27FC236}">
                <a16:creationId xmlns:a16="http://schemas.microsoft.com/office/drawing/2014/main" id="{012E73AC-AC5F-286B-98B0-050C0F197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6" y="4694773"/>
            <a:ext cx="485606" cy="430711"/>
          </a:xfrm>
          <a:prstGeom prst="rect">
            <a:avLst/>
          </a:prstGeom>
        </p:spPr>
      </p:pic>
      <p:sp>
        <p:nvSpPr>
          <p:cNvPr id="30" name="Rahmen">
            <a:extLst>
              <a:ext uri="{FF2B5EF4-FFF2-40B4-BE49-F238E27FC236}">
                <a16:creationId xmlns:a16="http://schemas.microsoft.com/office/drawing/2014/main" id="{79BB3D0D-613E-D38A-44D7-9B3421A950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001447" y="5488196"/>
            <a:ext cx="4189106" cy="804804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de-DE" b="1" dirty="0">
                <a:solidFill>
                  <a:srgbClr val="016A65"/>
                </a:solidFill>
              </a:rPr>
              <a:t>102.728 € Pufferbudget im Kernthema „nachhaltig gut leben!“ gebunden</a:t>
            </a:r>
          </a:p>
        </p:txBody>
      </p:sp>
    </p:spTree>
    <p:extLst>
      <p:ext uri="{BB962C8B-B14F-4D97-AF65-F5344CB8AC3E}">
        <p14:creationId xmlns:p14="http://schemas.microsoft.com/office/powerpoint/2010/main" val="3483472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599D57B5-0F28-44AD-B0ED-9EE5DAE39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6. Projektbeschlüsse – Projektanträge</a:t>
            </a:r>
            <a:endParaRPr lang="de-DE" dirty="0"/>
          </a:p>
        </p:txBody>
      </p:sp>
      <p:graphicFrame>
        <p:nvGraphicFramePr>
          <p:cNvPr id="7" name="Tabelle" descr="Projekte: 23, 2025 Hof Thamling, Hofladen, Kosten: 250530,70€ , Förderung: 64964€ , Kernthema: nachhaltig Holstein erleben &amp; genießen, Punktevorschlag: 13">
            <a:extLst>
              <a:ext uri="{FF2B5EF4-FFF2-40B4-BE49-F238E27FC236}">
                <a16:creationId xmlns:a16="http://schemas.microsoft.com/office/drawing/2014/main" id="{6185BB5D-6085-45A0-8A22-258612847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375258"/>
              </p:ext>
            </p:extLst>
          </p:nvPr>
        </p:nvGraphicFramePr>
        <p:xfrm>
          <a:off x="311085" y="1007285"/>
          <a:ext cx="11524562" cy="5042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591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319589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106787286"/>
                    </a:ext>
                  </a:extLst>
                </a:gridCol>
                <a:gridCol w="2225964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52618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</a:tblGrid>
              <a:tr h="342882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Projekt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Kosten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Förderung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Kernthema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Punktevorschlag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38-2026 Machbarkeitsstudie Zukunft Fähre Else </a:t>
                      </a:r>
                      <a:r>
                        <a:rPr lang="de-DE" sz="1800" b="1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Beidenfleth</a:t>
                      </a:r>
                      <a:endParaRPr lang="de-DE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35.581 €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20.930 €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25069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39-2026 Projektmanagement GIZA Glückstadt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178.500 €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105.000 €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Regionale Wertschöpfung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2F5597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623103"/>
                  </a:ext>
                </a:extLst>
              </a:tr>
              <a:tr h="90379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43-2026 Kreisjugendring Koordinator*in für Schutzkonzepte und Beteiligungen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128.220 €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82.864 € 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LM: 8.286 €*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AR </a:t>
                      </a:r>
                      <a:r>
                        <a:rPr lang="de-DE" sz="1400" b="1" i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Stgb</a:t>
                      </a: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61.900 €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 </a:t>
                      </a:r>
                      <a:r>
                        <a:rPr lang="de-DE" sz="1400" b="0" i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HolAu</a:t>
                      </a: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12.678 €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Daseinsvorsorge „nachhaltig gut leben“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i="0" kern="1200" dirty="0">
                          <a:solidFill>
                            <a:srgbClr val="2F5597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31796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33-2025 PV-Anlage Feuerwehr Horst (Wiedervorlage)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48.000 €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28.512 €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577742"/>
                  </a:ext>
                </a:extLst>
              </a:tr>
              <a:tr h="551949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40-2026 PV-Anlage Feuerwehr </a:t>
                      </a:r>
                      <a:r>
                        <a:rPr lang="de-DE" sz="1800" b="1" kern="1200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Hohenaspe</a:t>
                      </a:r>
                      <a:endParaRPr lang="de-DE" sz="1800" b="1" kern="1200" dirty="0">
                        <a:solidFill>
                          <a:srgbClr val="006B6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22.950 €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13.770 €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634821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42-2026 PV-Anlage Kindergarten Münsterdorf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45.739 €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27.433 €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10451"/>
                  </a:ext>
                </a:extLst>
              </a:tr>
              <a:tr h="655758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41-2026 Wärmepumpe Kindergarten </a:t>
                      </a:r>
                      <a:r>
                        <a:rPr lang="de-DE" sz="1800" b="1" kern="1200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Oelixdorf</a:t>
                      </a: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62.375 €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</a:t>
                      </a:r>
                    </a:p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16A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60015"/>
                  </a:ext>
                </a:extLst>
              </a:tr>
            </a:tbl>
          </a:graphicData>
        </a:graphic>
      </p:graphicFrame>
      <p:sp>
        <p:nvSpPr>
          <p:cNvPr id="5" name="Datum">
            <a:extLst>
              <a:ext uri="{FF2B5EF4-FFF2-40B4-BE49-F238E27FC236}">
                <a16:creationId xmlns:a16="http://schemas.microsoft.com/office/drawing/2014/main" id="{7AE57534-D954-4F2A-855A-C89A1097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A089A1-3431-41AD-6800-15F8C282B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551C45-776D-5CC9-48AA-417BBBAE5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95AA8DB4-C524-C8B5-E6E5-85423703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E70A3CD-76D7-B6EB-B37A-12725C331F9E}"/>
              </a:ext>
            </a:extLst>
          </p:cNvPr>
          <p:cNvSpPr txBox="1"/>
          <p:nvPr/>
        </p:nvSpPr>
        <p:spPr>
          <a:xfrm>
            <a:off x="311085" y="6104116"/>
            <a:ext cx="736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16A65"/>
                </a:solidFill>
              </a:rPr>
              <a:t>Antragsvolumen für AktivRegion Steinburg:                                        287.545 €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4E3F0B2-59C6-582A-BC60-6D568ED4FF50}"/>
              </a:ext>
            </a:extLst>
          </p:cNvPr>
          <p:cNvSpPr txBox="1"/>
          <p:nvPr/>
        </p:nvSpPr>
        <p:spPr>
          <a:xfrm>
            <a:off x="8444753" y="6157882"/>
            <a:ext cx="343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  <a:r>
              <a:rPr lang="de-DE" sz="1400" dirty="0"/>
              <a:t>Korrektur Landesmittel nach Beschluss</a:t>
            </a:r>
          </a:p>
        </p:txBody>
      </p:sp>
    </p:spTree>
    <p:extLst>
      <p:ext uri="{BB962C8B-B14F-4D97-AF65-F5344CB8AC3E}">
        <p14:creationId xmlns:p14="http://schemas.microsoft.com/office/powerpoint/2010/main" val="2990191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C43C5-A465-DE47-480C-41952AB9A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A39758-3234-D853-E49D-B92E60E49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0" y="304118"/>
            <a:ext cx="11218674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38-2026 Machbarkeitsstudie 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E-Antrieb Störf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ähre Else </a:t>
            </a:r>
            <a:endParaRPr lang="de-DE" sz="3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DD20BA76-6305-DBEE-83B6-6C3195E6E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11967990" cy="539226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Gemeinde </a:t>
            </a:r>
            <a:r>
              <a:rPr lang="de-DE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Beidenfleth</a:t>
            </a:r>
            <a:endParaRPr lang="de-DE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35.581 € brutto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20.930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€</a:t>
            </a: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de-DE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Förderung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modellhaft für Schleswig-Holstein</a:t>
            </a:r>
            <a:endParaRPr lang="de-DE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Machbarkeitsstudie zur Ermittlung, ob und wie der Antrieb der Fähre von Dieselmotorbetrieb auf Elektrobetrieb erfolgen kann und ob das Mitführen eines Stromkabels im Fährbetrieb möglich ist 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Verbesserung des nachhaltigen Betriebs der Seilfähre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Sicherstellung der Verbindung zwischen </a:t>
            </a:r>
            <a:r>
              <a:rPr lang="de-DE" sz="16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Krempermarsch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 Wilstermarsch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Reduktion der 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CO₂-Emissionen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langfristige Senkung der Betriebskosten 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Klimaschutznetzwerk Steinburg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“: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Nicht investives Projekt im Bereich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Klima- und Ressourcenschutz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sowie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nachhaltige Mobilität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Vorbildfunktion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Gemeinden </a:t>
            </a:r>
            <a:r>
              <a:rPr lang="de-DE" sz="16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Beidenfleth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 </a:t>
            </a:r>
            <a:r>
              <a:rPr lang="de-DE" sz="16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Bahrenfleth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für nachhaltiges Wirtschaften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Stärkung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regionaler Klimaschutzmaßnahmen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36D40A2E-3483-5E65-011A-1390403ED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58FBCDB3-3087-D3B7-620C-6152EF578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414120D-ABFC-F058-5141-396DA7AA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61ED5F-AB59-D5F4-F55D-AEE59092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6229E2A-06F9-359C-E008-C4E868AC9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940" y="3200400"/>
            <a:ext cx="3721435" cy="24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80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71FBE-808A-BE00-0472-93B92F37D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0E37F17F-CEA1-331D-7492-FB0B9C611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496519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12466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C.4. „Klimaschutznetzwerk Steinburg“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2AF4F379-2BA6-B4FC-F18C-A720463A9C2E}"/>
              </a:ext>
            </a:extLst>
          </p:cNvPr>
          <p:cNvSpPr txBox="1"/>
          <p:nvPr/>
        </p:nvSpPr>
        <p:spPr>
          <a:xfrm>
            <a:off x="9397103" y="1084082"/>
            <a:ext cx="2643212" cy="5293757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Modellhaft und innovativ für Schleswig-Holstein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Zusammenarbeit zweier Gemeinden, Wirkung teilregional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Touristischer Anziehungspunkt, Stärkung des Gemeinschaftsortes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Reduktion der CO₂- Emissionen soll geprüft werden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Einbindung von Kommunen, Förderverein und Betriebsgesellschaft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Nutzung und Sicherung der bestehenden Fähreinrichtung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Sensibilisierung der Bevölkerung 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D7F54552-14BE-BBF6-7E1E-FC41A9C1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A86C622D-518C-1DA1-F406-907EB109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442452"/>
            <a:ext cx="11213074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38-2026 Machbarkeitsstudie E-Antrieb Störfähre Else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4C98591-BCFF-80DC-305B-0F6AC4C8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3B13E1-B8CD-75EB-0D7C-DAC9C4CD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B8040327-B580-03C9-CA1E-9509F6519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93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C065A-1977-9B4C-58CD-74E8DBA8F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">
            <a:extLst>
              <a:ext uri="{FF2B5EF4-FFF2-40B4-BE49-F238E27FC236}">
                <a16:creationId xmlns:a16="http://schemas.microsoft.com/office/drawing/2014/main" id="{A8B60CEB-B6F7-5729-B1D3-52EACED1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10.06.2026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94033298-9348-0B82-0F6A-12C61741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42452"/>
            <a:ext cx="11239968" cy="452606"/>
          </a:xfrm>
        </p:spPr>
        <p:txBody>
          <a:bodyPr>
            <a:noAutofit/>
          </a:bodyPr>
          <a:lstStyle/>
          <a:p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38-2026 Machbarkeitsstudie E-Antrieb Störfähre Else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F5A3CE0-9033-F483-5072-45C376F32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F2FFCB-B2AA-F875-800A-4008E8880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447F9E9B-EF7E-1F96-408A-02BA9062A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32A6E18-57E2-0737-648E-9D7EA73F295D}"/>
              </a:ext>
            </a:extLst>
          </p:cNvPr>
          <p:cNvSpPr txBox="1"/>
          <p:nvPr/>
        </p:nvSpPr>
        <p:spPr>
          <a:xfrm>
            <a:off x="478972" y="1327113"/>
            <a:ext cx="113755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den Mitgliedern des Vorstandes liegt kein Interessenkonflikt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der Einschätzung des Regionalmanagements zu folgen.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9 JA-Stimmen, 0 NEIN-Stimmen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6 / 66 %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19 Punkte.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944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AD0A-6B2E-B0D7-466C-A2322F168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FC1DA99-A91F-50A8-BFFC-2F470A9DD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8" y="304118"/>
            <a:ext cx="11066496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39-2026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Projektmanagement GIZA Glückstadt </a:t>
            </a:r>
            <a:endParaRPr lang="de-DE" sz="3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7D6F9F1E-2194-46B9-5696-F56FA75CA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7721811" cy="539226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Stadt Glückstadt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178.500,00 €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</a:t>
            </a: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105.000 €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 Förderung 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(hohe Wirkung in Nachhaltigkeitskriterien)</a:t>
            </a:r>
            <a:b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Qualitätsprojekt ab 20 Pkt.: Förderung bis 150.000 € möglich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Für die Mittelbereitstellung im kommunalen Haushalt 2027 ist der Haushaltsbeschluss der Stadtvertretung notwendig.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Projektmanagement bis 30.06.2029 zum Aufbau eines Gründerzentrums in Glückstadt 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Inhalt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Eignungsprüfung des Gebäudes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Aufbau eines Unterstützernetzwerkes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Nutzerinteressenten finden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Finanzierungs- und Betriebskonzept erstellen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„Regionale Wertschöpfung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Nicht investives Projekt zur Generierung von regionalem Wachstum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ökonomische und organisatorische langfristige Entwicklung eines Gründerzentrum wird geprüft. </a:t>
            </a:r>
          </a:p>
          <a:p>
            <a:pPr marL="342900" indent="-342900">
              <a:buAutoNum type="arabicPeriod"/>
            </a:pP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Regionale Unternehmen werden vernetzt und durch das Projekt gestärkt.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DDB1C1CF-F72A-41B8-3046-B3422584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2A5C9E9E-1264-4790-6D5F-EF0D0177C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EAC9E1D-92D7-5075-7532-9B20533C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6FDD27-1834-316B-5CDC-72DA50026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9" name="Grafik 8" descr="Was die Politiker in Glückstadt erreicht haben und was sie planen">
            <a:extLst>
              <a:ext uri="{FF2B5EF4-FFF2-40B4-BE49-F238E27FC236}">
                <a16:creationId xmlns:a16="http://schemas.microsoft.com/office/drawing/2014/main" id="{B86C4F21-3142-F90C-FCFA-5CAAB57A4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7307" y="4159734"/>
            <a:ext cx="3353186" cy="1882805"/>
          </a:xfrm>
          <a:prstGeom prst="rect">
            <a:avLst/>
          </a:prstGeom>
        </p:spPr>
      </p:pic>
      <p:pic>
        <p:nvPicPr>
          <p:cNvPr id="10" name="Grafik 9" descr="Industriekultur in der Ziegelei Lage">
            <a:extLst>
              <a:ext uri="{FF2B5EF4-FFF2-40B4-BE49-F238E27FC236}">
                <a16:creationId xmlns:a16="http://schemas.microsoft.com/office/drawing/2014/main" id="{88F25802-A2A5-592D-53C8-F1641F283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7307" y="1643299"/>
            <a:ext cx="3353186" cy="20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79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C73C0-79CB-D59B-0228-5972CC1F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E475D45B-62BE-A381-35BC-D15442B6D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048901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2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de-DE" sz="12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115695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C.2. „nachhaltig gut wirtschaften“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D5979AA2-BA5D-3625-9E6C-2B423A3866D9}"/>
              </a:ext>
            </a:extLst>
          </p:cNvPr>
          <p:cNvSpPr txBox="1"/>
          <p:nvPr/>
        </p:nvSpPr>
        <p:spPr>
          <a:xfrm>
            <a:off x="9335674" y="1084082"/>
            <a:ext cx="2743200" cy="5478423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Partner für das Zentrum werden überregional angesprochen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Teilregional modellhafte  Wirkung, da es mit dem IZET schon ein Gründerzentrum gibt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Wirkt in Daseinsvorsorge, da Leerstand beseitigt werden soll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Setzt bewusst bestehenden Leerstand in Wert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 err="1"/>
              <a:t>Akteursvernetzung</a:t>
            </a:r>
            <a:r>
              <a:rPr lang="de-DE" sz="1400" dirty="0"/>
              <a:t>: IZET,</a:t>
            </a:r>
            <a:br>
              <a:rPr lang="de-DE" sz="1400" dirty="0"/>
            </a:br>
            <a:r>
              <a:rPr lang="de-DE" sz="1400" dirty="0"/>
              <a:t>CAT, egw, Unternehmen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Wertschöpfungssteigerung für Unternehmen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400" dirty="0"/>
              <a:t>Lebensmittelgewerbe im Zentrum der Strategie – regionale Ressourcen werden genutzt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600" b="1" dirty="0"/>
              <a:t>Eigenmittel aus kommunalem Haushalt müssen noch beschlossen werden (Haushaltsplan 2027) </a:t>
            </a:r>
            <a:endParaRPr lang="de-DE" b="1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52F9D835-B0DF-FD38-0AB2-ACC77C6A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52378638-38CA-B9E6-B64D-CE5AF415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39-2026 Projektmanagement GIZA Glückstadt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0F27538-8919-F59C-BC61-277CCE466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08192B-D149-AD8A-E347-41DCC6D26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/>
              <a:t> </a:t>
            </a:r>
            <a:fld id="{2C92D9E8-5018-4BEF-A8DD-3C4F869F7C26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EACF1EB2-C148-E043-38BF-5CBFED7B7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21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2D33A-B25D-3538-D8AA-4BC290CE6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">
            <a:extLst>
              <a:ext uri="{FF2B5EF4-FFF2-40B4-BE49-F238E27FC236}">
                <a16:creationId xmlns:a16="http://schemas.microsoft.com/office/drawing/2014/main" id="{695A5C8B-C06C-9CE7-5A00-41C44E2B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10.06.2026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0F7201CF-0D4C-E787-AC4C-92D1ED76D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42452"/>
            <a:ext cx="11239968" cy="452606"/>
          </a:xfrm>
        </p:spPr>
        <p:txBody>
          <a:bodyPr>
            <a:noAutofit/>
          </a:bodyPr>
          <a:lstStyle/>
          <a:p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39-2026 Projektmanagement GIZA Glückstadt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B66A78F-B5F3-0CB4-3E5E-F6B19700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F67833-D880-3DEC-33F3-61C6C478E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8C95B4D8-61AF-F83E-790D-A40966645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84AA132-E214-C31B-5131-053A178F129D}"/>
              </a:ext>
            </a:extLst>
          </p:cNvPr>
          <p:cNvSpPr txBox="1"/>
          <p:nvPr/>
        </p:nvSpPr>
        <p:spPr>
          <a:xfrm>
            <a:off x="478972" y="1354007"/>
            <a:ext cx="1137557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den Mitgliedern des Vorstandes liegt kein Interessenkonflikt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entscheidet, ob das Projekt weiter verfolgt werden soll: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mit 8 JA-Stimmen, 1 NEIN-Stimme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nimmt Änderungen an der Bewertung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9 JA-Stimmen, 0 NEIN-Stimme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6 / 66 %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17 Punkte.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 von maximal 75.000 €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27879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C67EE-2AA4-3A0F-63DB-DF27AF4B0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DAB57183-B44B-EDAF-C990-025B928E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8" y="304118"/>
            <a:ext cx="11066496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43-2026 Kreisjugendring Steinburg </a:t>
            </a:r>
            <a:br>
              <a:rPr lang="de-DE" sz="3100" b="1" dirty="0">
                <a:solidFill>
                  <a:srgbClr val="006B65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de-DE" sz="3100" b="1" dirty="0">
                <a:solidFill>
                  <a:srgbClr val="006B65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7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Personalstelle Koordinator*in</a:t>
            </a:r>
            <a:r>
              <a:rPr lang="de-DE" sz="27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Schutzkonzepte &amp; Beteiligungen für Kinder/Jugendliche </a:t>
            </a:r>
            <a:br>
              <a:rPr lang="de-DE" sz="2700" b="1" dirty="0">
                <a:solidFill>
                  <a:srgbClr val="006B65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2700" b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4C9F2659-3FA4-5659-5F1C-974CAB201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327" y="1552790"/>
            <a:ext cx="11905673" cy="480081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Kreisjugendring Steinburg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128.220 €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</a:t>
            </a:r>
            <a:r>
              <a:rPr lang="de-DE" sz="18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82.864,47</a:t>
            </a:r>
            <a:r>
              <a:rPr lang="de-DE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€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de-DE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 Förderung 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neu und beispielhaft im Kreis Steinburg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öffentliche Kofinanzierung 20%: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davon Land: 8.286,45 €, </a:t>
            </a:r>
            <a:r>
              <a:rPr lang="de-D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 Steinburg: 6.877,75 €, AR Holsteiner Auenland: 1.408.69 €</a:t>
            </a:r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Grundbudget </a:t>
            </a:r>
            <a:r>
              <a:rPr lang="de-DE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AktivRegionen</a:t>
            </a:r>
            <a:r>
              <a:rPr lang="de-D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80%: davon AR Steinburg: 55.022,01 €, AR Holsteiner Auenland: 11.269,57 €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Kooperationsprojekt beider </a:t>
            </a:r>
            <a:r>
              <a:rPr lang="de-DE" sz="16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AktivRegionen</a:t>
            </a:r>
            <a:endParaRPr lang="de-DE" sz="16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6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Einrichtung von 2 Teilzeitstellen mit jeweils 15 Wochenstunden für die Beratung in den Bereichen „Kinder- und Jugendbeteiligung“ und „Erstellung von Kinder- und Jugendschutzkonzepten“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Beratung von Vereinen und Organisationen zur gezielten Beteiligung von Kindern und Jugendlichen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Beratung und Erstellung von Kinder- und Jugendschutzkonzepten 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„nachhaltig gut leben“</a:t>
            </a:r>
          </a:p>
          <a:p>
            <a:pPr>
              <a:buFontTx/>
              <a:buChar char="-"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Gestaltung von Veränderung in Ehrenamt, Gemeinschaft und Teilhabe</a:t>
            </a:r>
          </a:p>
          <a:p>
            <a:pPr>
              <a:buFontTx/>
              <a:buChar char="-"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Stärkung der Gemeinschaft</a:t>
            </a:r>
          </a:p>
          <a:p>
            <a:pPr>
              <a:buFontTx/>
              <a:buChar char="-"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kreisweit neues Projekt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6BA2CF68-0CC9-D771-AF15-9259A5AE7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812508FC-67C7-5456-8DA0-B48587789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4026B7-FAD4-3C85-A4A7-E4C170DE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04A6A9-4917-7D64-EC78-C0BBF9A9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70BB9DD-BCAC-478A-E1A3-4AD3435DB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124" y="5419209"/>
            <a:ext cx="5228555" cy="9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23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B8FA1-3BDA-8CBE-2CDA-F166622E1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CFBC233A-6E38-9169-FD13-E95F1CFB2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434606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</a:t>
                      </a:r>
                      <a:r>
                        <a:rPr lang="de-DE" sz="12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(+ 10 %)</a:t>
                      </a:r>
                      <a:endParaRPr lang="de-DE" sz="12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-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5467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C.1. „nachhaltig gut leben“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4A068DA6-B4C8-CA0C-FE39-A05E646EE3AF}"/>
              </a:ext>
            </a:extLst>
          </p:cNvPr>
          <p:cNvSpPr txBox="1"/>
          <p:nvPr/>
        </p:nvSpPr>
        <p:spPr>
          <a:xfrm>
            <a:off x="9397102" y="1084082"/>
            <a:ext cx="2681771" cy="3816429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Kreisweit neues Angebot für Vereine und Organisationen zum Schutz von Kindern- und Jugendlichen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Sensibilisierung der Bevölkerung für den Schutz von Kindern und Jugendlichen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Stärkung von Gemeinschaft durch Mitwirkung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Unterstützung des Ehrenamtes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4FAD5A93-32FA-27F2-A0E5-A548EA5C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38696E2A-B133-6774-892A-46ADA406C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43-2026 Kreisjugendring Steinburg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E62EAF-69E5-C836-845D-DD89DBF25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0F73EB-6168-5695-C121-AF18A108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20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67DE5C2E-D7AC-5583-F109-5379B2CAD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64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F0760-D69C-FF25-7A35-A3764C4F8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">
            <a:extLst>
              <a:ext uri="{FF2B5EF4-FFF2-40B4-BE49-F238E27FC236}">
                <a16:creationId xmlns:a16="http://schemas.microsoft.com/office/drawing/2014/main" id="{9BAEAF06-3FC0-8979-7C10-7A820DAAB848}"/>
              </a:ext>
            </a:extLst>
          </p:cNvPr>
          <p:cNvSpPr txBox="1"/>
          <p:nvPr/>
        </p:nvSpPr>
        <p:spPr>
          <a:xfrm>
            <a:off x="9397102" y="1084082"/>
            <a:ext cx="2681771" cy="3816429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Kreisweit neues Angebot für Vereine und Organisationen zum Schutz von Kindern- und Jugendlichen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Sensibilisierung der Bevölkerung für den Schutz von Kindern und Jugendlichen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Stärkung von Gemeinschaft durch Mitwirkung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Unterstützung des Ehrenamtes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7EC938CA-78E8-3B56-77D2-9FE931B5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81F42F9C-7437-C7CB-5653-9437EE10F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43-2026 Kreisjugendring Steinburg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ACA3080-CB77-DAB9-F1CB-6D8F175D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404FAD-4E7A-EA94-5A1D-D150C79F7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21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EFD34A82-9B23-4CC9-1FD5-B1B6AFCCB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376C5F10-5D2B-D803-64A0-32C0B45AC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812575"/>
              </p:ext>
            </p:extLst>
          </p:nvPr>
        </p:nvGraphicFramePr>
        <p:xfrm>
          <a:off x="636494" y="1653055"/>
          <a:ext cx="8453717" cy="4506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5882">
                  <a:extLst>
                    <a:ext uri="{9D8B030D-6E8A-4147-A177-3AD203B41FA5}">
                      <a16:colId xmlns:a16="http://schemas.microsoft.com/office/drawing/2014/main" val="1665260517"/>
                    </a:ext>
                  </a:extLst>
                </a:gridCol>
                <a:gridCol w="1494144">
                  <a:extLst>
                    <a:ext uri="{9D8B030D-6E8A-4147-A177-3AD203B41FA5}">
                      <a16:colId xmlns:a16="http://schemas.microsoft.com/office/drawing/2014/main" val="3891118644"/>
                    </a:ext>
                  </a:extLst>
                </a:gridCol>
                <a:gridCol w="1624605">
                  <a:extLst>
                    <a:ext uri="{9D8B030D-6E8A-4147-A177-3AD203B41FA5}">
                      <a16:colId xmlns:a16="http://schemas.microsoft.com/office/drawing/2014/main" val="4074778401"/>
                    </a:ext>
                  </a:extLst>
                </a:gridCol>
                <a:gridCol w="1249086">
                  <a:extLst>
                    <a:ext uri="{9D8B030D-6E8A-4147-A177-3AD203B41FA5}">
                      <a16:colId xmlns:a16="http://schemas.microsoft.com/office/drawing/2014/main" val="876797842"/>
                    </a:ext>
                  </a:extLst>
                </a:gridCol>
              </a:tblGrid>
              <a:tr h="311680">
                <a:tc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  <a:t>Mögliche Punkte</a:t>
                      </a:r>
                      <a:endParaRPr lang="de-DE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  <a:t>Punktzahl</a:t>
                      </a:r>
                      <a:b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de-DE" sz="1200" dirty="0">
                          <a:solidFill>
                            <a:schemeClr val="bg1"/>
                          </a:solidFill>
                          <a:effectLst/>
                        </a:rPr>
                        <a:t>(Vorschlag)</a:t>
                      </a:r>
                      <a:endParaRPr lang="de-DE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900" dirty="0">
                          <a:solidFill>
                            <a:schemeClr val="bg1"/>
                          </a:solidFill>
                          <a:effectLst/>
                        </a:rPr>
                        <a:t>Bewertung Vorstand</a:t>
                      </a:r>
                      <a:endParaRPr lang="de-DE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052559"/>
                  </a:ext>
                </a:extLst>
              </a:tr>
              <a:tr h="239312">
                <a:tc gridSpan="4"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Ergänzende Projektauswahlkriterien für Kooperationsprojekte mit anderen </a:t>
                      </a:r>
                      <a:r>
                        <a:rPr lang="de-DE" sz="1200" dirty="0" err="1">
                          <a:effectLst/>
                        </a:rPr>
                        <a:t>AktivRegionen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49434"/>
                  </a:ext>
                </a:extLst>
              </a:tr>
              <a:tr h="1523772">
                <a:tc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100" b="1" dirty="0">
                          <a:effectLst/>
                        </a:rPr>
                        <a:t>Überregionale Wirkung des Projektes </a:t>
                      </a:r>
                    </a:p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100" b="1" dirty="0">
                          <a:effectLst/>
                        </a:rPr>
                        <a:t>Anzahl der beteiligten </a:t>
                      </a:r>
                      <a:r>
                        <a:rPr lang="de-DE" sz="1100" b="1" dirty="0" err="1">
                          <a:effectLst/>
                        </a:rPr>
                        <a:t>AktivRegionen</a:t>
                      </a:r>
                      <a:r>
                        <a:rPr lang="de-DE" sz="1100" b="1" dirty="0">
                          <a:effectLst/>
                        </a:rPr>
                        <a:t> 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2 </a:t>
                      </a:r>
                      <a:r>
                        <a:rPr lang="de-DE" sz="1100" dirty="0" err="1">
                          <a:effectLst/>
                        </a:rPr>
                        <a:t>AktivRegionen</a:t>
                      </a:r>
                      <a:r>
                        <a:rPr lang="de-DE" sz="1100" dirty="0">
                          <a:effectLst/>
                        </a:rPr>
                        <a:t> (d. h. die eigene + mind. 1 weitere) = 1 Pkt.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3-6 </a:t>
                      </a:r>
                      <a:r>
                        <a:rPr lang="de-DE" sz="1100" dirty="0" err="1">
                          <a:effectLst/>
                        </a:rPr>
                        <a:t>AktivRegionen</a:t>
                      </a:r>
                      <a:r>
                        <a:rPr lang="de-DE" sz="1100" dirty="0">
                          <a:effectLst/>
                        </a:rPr>
                        <a:t> = 3 Punkte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mehr als 6 </a:t>
                      </a:r>
                      <a:r>
                        <a:rPr lang="de-DE" sz="1100" dirty="0" err="1">
                          <a:effectLst/>
                        </a:rPr>
                        <a:t>AktivRegionen</a:t>
                      </a:r>
                      <a:r>
                        <a:rPr lang="de-DE" sz="1100" dirty="0">
                          <a:effectLst/>
                        </a:rPr>
                        <a:t> = 5 Pkt.</a:t>
                      </a:r>
                    </a:p>
                    <a:p>
                      <a:pPr marL="228600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100" dirty="0">
                          <a:effectLst/>
                        </a:rPr>
                        <a:t>Ein Projekt im Kreis Steinburg; hier sind die AktivRegion Steinburg und die AktivRegion Holsteiner Auenland beteiligt.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1, 3, 5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1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1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036910"/>
                  </a:ext>
                </a:extLst>
              </a:tr>
              <a:tr h="1835452">
                <a:tc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100" b="1" dirty="0">
                          <a:effectLst/>
                        </a:rPr>
                        <a:t>Mehrwert durch den regionalen Maßnahmenansatz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kein Mehrwert = 0 Pkt.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geringer Mehrwert = 1 Pkt.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mittlerer Mehrwert = 3 Pkt.</a:t>
                      </a:r>
                    </a:p>
                    <a:p>
                      <a:pPr marL="342900" lvl="0" indent="-342900" fontAlgn="auto"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de-DE" sz="1100" dirty="0">
                          <a:effectLst/>
                        </a:rPr>
                        <a:t>hoher Mehrwert = 5 Pkt.</a:t>
                      </a:r>
                    </a:p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100" dirty="0">
                          <a:effectLst/>
                        </a:rPr>
                        <a:t>Durch das Zusammenwirken der beiden </a:t>
                      </a:r>
                      <a:r>
                        <a:rPr lang="de-DE" sz="1100" dirty="0" err="1">
                          <a:effectLst/>
                        </a:rPr>
                        <a:t>AktivRegionen</a:t>
                      </a:r>
                      <a:r>
                        <a:rPr lang="de-DE" sz="1100" dirty="0">
                          <a:effectLst/>
                        </a:rPr>
                        <a:t> kann der Kreisjugendring das Angebot kreisweit anbieten. Dies ermöglicht eine einheitliche Kommunikation und Beratung für die Zielgruppe. Zudem ist die Finanzierung des Projektes nur kreisweit möglich.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0, 1, 3, 5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5</a:t>
                      </a:r>
                    </a:p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  <a:p>
                      <a:pPr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dirty="0">
                          <a:effectLst/>
                        </a:rPr>
                        <a:t>5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069874"/>
                  </a:ext>
                </a:extLst>
              </a:tr>
              <a:tr h="398259">
                <a:tc gridSpan="4">
                  <a:txBody>
                    <a:bodyPr/>
                    <a:lstStyle/>
                    <a:p>
                      <a:pPr fontAlgn="auto">
                        <a:spcAft>
                          <a:spcPts val="600"/>
                        </a:spcAft>
                        <a:buNone/>
                      </a:pPr>
                      <a:r>
                        <a:rPr lang="de-DE" sz="1200" b="1" dirty="0">
                          <a:effectLst/>
                        </a:rPr>
                        <a:t>Die </a:t>
                      </a:r>
                      <a:r>
                        <a:rPr lang="de-DE" sz="1200" b="1" u="sng" dirty="0">
                          <a:effectLst/>
                        </a:rPr>
                        <a:t>Mindestpunktzahl von 4 Punkten</a:t>
                      </a:r>
                      <a:r>
                        <a:rPr lang="de-DE" sz="1200" b="1" dirty="0">
                          <a:effectLst/>
                        </a:rPr>
                        <a:t>, die allein durch die beiden Zusatzkriterien für Kooperationsprojekte erreicht werden müssen, ist erreicht.   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 	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016" marR="590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36777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870E6879-60ED-DC00-09C3-5DCB6F620143}"/>
              </a:ext>
            </a:extLst>
          </p:cNvPr>
          <p:cNvSpPr txBox="1"/>
          <p:nvPr/>
        </p:nvSpPr>
        <p:spPr>
          <a:xfrm>
            <a:off x="636494" y="1006724"/>
            <a:ext cx="6934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600"/>
              </a:spcAft>
              <a:buNone/>
            </a:pPr>
            <a:r>
              <a:rPr lang="de-DE" sz="1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Ergänzende Projektauswahlkriterien für Kooperationsprojekte mit anderen </a:t>
            </a:r>
            <a:r>
              <a:rPr lang="de-DE" sz="18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AktivRegionen</a:t>
            </a:r>
            <a:endParaRPr lang="de-D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648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35125-1588-9808-777F-EAD1C9F79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Projektbeschlüsse: 43-2026 Kreisjugendring Steinburg 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D089CDD-ED01-FDAE-08AA-0E16F669F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744047-A44D-58E1-907E-5E93260F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563F22-ED3E-EBB6-CBFF-C90A4D50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AC0FAA6-C23A-DE34-5D70-478A90596D26}"/>
              </a:ext>
            </a:extLst>
          </p:cNvPr>
          <p:cNvSpPr txBox="1"/>
          <p:nvPr/>
        </p:nvSpPr>
        <p:spPr>
          <a:xfrm>
            <a:off x="388623" y="1323271"/>
            <a:ext cx="113160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einem 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Mitglied des Vorstandes liegt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ein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Interessenkonflikt vor. Das Mitglied nimmt nicht an den Beratungen un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 der Beschlussfassung teil.</a:t>
            </a:r>
            <a:endParaRPr lang="de-DE" sz="18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der Einschätzung des Regionalmanagements zu folgen.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7 JA-Stimmen, 0 NEIN-Stimmen und 1 Enthaltungen. 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5 /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62,5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%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Punkte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Der Kooperation wird zugestimmt. </a:t>
            </a:r>
            <a:endParaRPr lang="de-DE" sz="18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5578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E99B7-129B-284B-5684-50AB27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5A1DF2F-3DFE-6D85-F3AD-FABA874FE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110" y="95243"/>
            <a:ext cx="11480669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</a:t>
            </a:r>
            <a:br>
              <a:rPr lang="de-DE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33-2025 PV - Feuerwehrgebäude Horst / Wiedervorlage </a:t>
            </a:r>
            <a:endParaRPr lang="de-D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B38E435A-D156-67CD-D74C-34702F4EE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11967990" cy="539226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Gemeinde Horst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48.000 € brutto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28.152 € / 60 % Förderung bei PV-Anlagen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Installation einer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Photovoltaikanlage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nebst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Batteriespeicher und Ertragsdisplay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mit einer Leistung von ca.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24,84 kWp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einer Speicherkapazität von ca.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14,6 kWh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von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21.000 kWh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Strom pro Jahr aus Sonnenenergie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des Strombedarfs durch Eigenverbrauch von Solarstrom</a:t>
            </a:r>
            <a:endParaRPr lang="de-DE" sz="1600" b="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Reduktion des konventionellen Strombezugs und der Betriebskosten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von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50,9 % des Stromverbrauchs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durch Eigenversorgung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Klimaschutznetzwerk Steinburg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“: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Verringerung der CO₂-Emissionen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ca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9.781 kg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jährlich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Vorbildfunktion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Gemeinde für nachhaltige Energie- und Wärmeversorgung, Darstellung auf Ertragsdisplay 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Stärkung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regionaler Klimaschutzmaßnahmen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822CE546-366D-E5FC-13A2-29F81EB6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B8CE2AAE-A3F6-D5BD-A666-F51400293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D7D6EE-F9EA-522D-D21C-C0ED8E531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E88804-AD07-C85C-6AEA-3F5738EC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6" name="Grafik 5" descr="HLF 20 | Feuerwehr Horst">
            <a:extLst>
              <a:ext uri="{FF2B5EF4-FFF2-40B4-BE49-F238E27FC236}">
                <a16:creationId xmlns:a16="http://schemas.microsoft.com/office/drawing/2014/main" id="{CB7289BD-9B55-6E8C-23ED-271F6308A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2702" y="2438260"/>
            <a:ext cx="3447484" cy="258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98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89BB6-DF81-3C5A-7E8A-82960BB22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607DB152-92A7-B42D-6077-564C55D8F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905547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5467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C.4. „Klimaschutznetzwerk Steinburg“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68BA371C-0C2D-2E28-9C76-AC03C2174AC2}"/>
              </a:ext>
            </a:extLst>
          </p:cNvPr>
          <p:cNvSpPr txBox="1"/>
          <p:nvPr/>
        </p:nvSpPr>
        <p:spPr>
          <a:xfrm>
            <a:off x="9397103" y="1084082"/>
            <a:ext cx="2643212" cy="5047536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Senkung der Betriebskosten, Sicherung einer Einrichtung der Grundversorgung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Einsparung von CO₂-Emissionen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Sensibilisierung der Bevölkerung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Ggf. Wertschöpfung durch Einspeisung des überschüssigen Stroms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und Nutzung von erneuerbaren Energien innerorts in einem öffentlichen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Wirkung in der Maßnahme Steinburger Sonnengemeinschaft</a:t>
            </a:r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F76C7765-64D2-8181-F597-562FAEF5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C6BC1121-72EC-B203-E444-EF272E972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0661"/>
            <a:ext cx="11704679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-2025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PV - Feuerwehrgebäude Horst / Wiedervorlage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A35E2DB-AD43-7EE3-8338-D5F47ACF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675C4A-27F1-2835-76DE-BBCF7D75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24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E2182155-6C7D-E066-548F-41F7411CE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31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ECFE0-4105-2202-84D6-429D268E2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E5728-E125-20BD-42A9-C93E786D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89" y="110758"/>
            <a:ext cx="9641441" cy="452606"/>
          </a:xfrm>
        </p:spPr>
        <p:txBody>
          <a:bodyPr/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Projektbeschlüsse: 33-2025 PV - Feuerwehrgebäude Horst / Wiedervorlage 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C43D69-7067-4F3E-66B4-1D303F51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D5562A-1A3C-FE47-E7C7-09B92B25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5042DD-184F-F4ED-B031-34FF7A691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B1A14C0-04E3-5A0D-9D0C-79B8B6186D0A}"/>
              </a:ext>
            </a:extLst>
          </p:cNvPr>
          <p:cNvSpPr txBox="1"/>
          <p:nvPr/>
        </p:nvSpPr>
        <p:spPr>
          <a:xfrm>
            <a:off x="388623" y="1323271"/>
            <a:ext cx="113160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einem 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Mitglied des Vorstandes liegt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ein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Interessenkonflikt vor. Das Mitglied nimmt nicht an den Beratungen un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 der Beschlussfassung teil.</a:t>
            </a:r>
            <a:endParaRPr lang="de-DE" sz="18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der Einschätzung des Regionalmanagements zu folgen.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JA-Stimmen, 0 NEIN-Stimmen und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Enthaltungen. 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</a:t>
            </a: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</a:t>
            </a: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/  75 %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12 Punkte.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sz="18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247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7F3EE-2D39-F03D-438B-99912C627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AABCC0D-1E57-8000-2467-651F7C4EB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8" y="304118"/>
            <a:ext cx="11066496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40-2026 PV - 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Feuerwehrgebäude </a:t>
            </a:r>
            <a:r>
              <a:rPr lang="de-DE" sz="3100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Hohenaspe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3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CC73BE47-7CFE-AEC2-3A38-3F2D59C61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11967990" cy="539226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Gemeinde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Hohenaspe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22.950 </a:t>
            </a:r>
            <a:r>
              <a:rPr lang="de-D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€ 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13.770 € / 60 % Förderung bei PV-Anlagen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Installation einer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Photovoltaikanlage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nebst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Batteriespeicher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mit einer Leistung von ca.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12,75 kWp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einer Speicherkapazität von ca.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10,24 kWh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von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10.667 kWh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Strom pro Jahr aus Sonnenenergie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des Strombedarfs durch Eigenverbrauch von Solarstrom</a:t>
            </a:r>
            <a:endParaRPr lang="de-DE" sz="1600" b="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Reduktion des konventionellen Strombezugs und der Betriebskosten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von 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69,3 % des Stromverbrauchs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durch Eigenversorgung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Klimaschutznetzwerk Steinburg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“: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Verringerung der CO₂-Emissionen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ca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4.932 kg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jährlich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Vorbildfunktion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Gemeinde für nachhaltige Energie- und Wärmeversorgung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Stärkung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regionaler Klimaschutzmaßnahmen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F5DC0CCC-0564-A967-C51A-CC8B5D97A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7B802F24-391D-A208-F5F7-EDEA50B12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652375-5DB9-FF3E-23C1-C997B560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EBB0931-06EB-3C30-DA35-BEF4A39A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26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F093CC-B97D-4CFF-DF72-69E73948EC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15701" y="3684494"/>
            <a:ext cx="4506127" cy="239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9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348EA-CFA7-924B-C97C-F5B89EB0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91456194-DBB3-5EDC-2A0D-A717FFA07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47382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5467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C.4. „Klimaschutznetzwerk Steinburg“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B321872F-ECEC-1C82-BA5E-6684772166B4}"/>
              </a:ext>
            </a:extLst>
          </p:cNvPr>
          <p:cNvSpPr txBox="1"/>
          <p:nvPr/>
        </p:nvSpPr>
        <p:spPr>
          <a:xfrm>
            <a:off x="9397103" y="1084082"/>
            <a:ext cx="2643212" cy="5293757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Senkung der Betriebskosten, Sicherung einer Einrichtung der Grundversorgung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Einsparung von CO₂- Emissionen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Sensibilisierung der Bevölkerung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Ggf. Wertschöpfung durch Einspeisung des überschüssigen Stroms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und Nutzung von erneuerbaren Energien innerorts in einem öffentlichen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Wirkung in der Maßnahme Klimaschutznetzwerk Steinburg</a:t>
            </a:r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D5D8F0BA-93BE-E1E5-2E40-62A0C5BD7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BC67E920-9941-6540-0993-CFDCB847C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40-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PV - Feuerwehrgebäude </a:t>
            </a:r>
            <a:r>
              <a:rPr lang="de-DE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Hohenaspe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44512CD-E057-EBC6-8CF0-70B2AEC7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290486-1499-3847-6106-E991769B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27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E9C1F102-CED0-98D4-619E-C0EC8B320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15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0EAF1-50CB-2D40-AEE2-EBDF76250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">
            <a:extLst>
              <a:ext uri="{FF2B5EF4-FFF2-40B4-BE49-F238E27FC236}">
                <a16:creationId xmlns:a16="http://schemas.microsoft.com/office/drawing/2014/main" id="{81B3A97E-9796-86C7-2B74-5CFAAD37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10.06.2026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64949376-D1F5-CD49-A4AE-215CD8ED4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42452"/>
            <a:ext cx="11239968" cy="452606"/>
          </a:xfrm>
        </p:spPr>
        <p:txBody>
          <a:bodyPr>
            <a:noAutofit/>
          </a:bodyPr>
          <a:lstStyle/>
          <a:p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40-2026 PV - Feuerwehrgebäude </a:t>
            </a:r>
            <a:r>
              <a:rPr lang="de-DE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Hohenaspe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B44E672-9FB4-821F-6AEA-699F3EFB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9C06D59-1317-B4CA-5292-740AEF10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28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137BB523-9DF9-6A7B-98E2-395CF8768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75D468B-8E99-C59D-95B8-EE9CFD862A94}"/>
              </a:ext>
            </a:extLst>
          </p:cNvPr>
          <p:cNvSpPr txBox="1"/>
          <p:nvPr/>
        </p:nvSpPr>
        <p:spPr>
          <a:xfrm>
            <a:off x="478972" y="1327113"/>
            <a:ext cx="113755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den Mitgliedern des Vorstandes liegt kein Interessenkonflikt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der Einschätzung des Regionalmanagements zu folgen.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9 JA-Stimmen, 0 NEIN-Stimmen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6 / 66 %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12 Punkte.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3069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7B110-E2F5-A1CE-EB3A-F22100D4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82704F2-0998-CAD9-4A2A-5A95BF61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8" y="304118"/>
            <a:ext cx="11066496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42-2026 PV - Kindergarten Münsterdorf </a:t>
            </a:r>
            <a:endParaRPr lang="de-DE" sz="3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1145AEC3-2E2E-1743-A151-78BBD669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11967990" cy="539226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Gemeinde</a:t>
            </a:r>
            <a:r>
              <a:rPr lang="de-D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Münsterdorf </a:t>
            </a:r>
            <a:endParaRPr lang="de-DE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45.739 € brutto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</a:t>
            </a:r>
            <a:r>
              <a:rPr lang="de-D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27.443,40 € </a:t>
            </a:r>
            <a:r>
              <a:rPr lang="de-DE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  60 % Förderung bei PV-Anlagen</a:t>
            </a:r>
            <a:endParaRPr lang="de-DE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Installation einer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Photovoltaikanlage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nebst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Batteriespeicher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mit einer Leistung von ca.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29,25 kWp 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 einer Speicherkapazität von ca.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16,56 kWh</a:t>
            </a:r>
          </a:p>
          <a:p>
            <a:pPr>
              <a:spcBef>
                <a:spcPts val="600"/>
              </a:spcBef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von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27.800 kWh 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Strom pro Jahr aus Sonnenenergie</a:t>
            </a:r>
          </a:p>
          <a:p>
            <a:pPr>
              <a:spcBef>
                <a:spcPts val="600"/>
              </a:spcBef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des Strombedarfs durch Eigenverbrauch von Solarstrom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Reduktion des konventionellen Strombezugs und der Betriebskosten</a:t>
            </a:r>
          </a:p>
          <a:p>
            <a:pPr>
              <a:spcBef>
                <a:spcPts val="600"/>
              </a:spcBef>
            </a:pP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Deckung von 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ca. 52,89 % des Stromverbrauchs 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durch Eigenversorgung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Klimaschutznetzwerk Steinburg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“:</a:t>
            </a:r>
          </a:p>
          <a:p>
            <a:pPr>
              <a:spcBef>
                <a:spcPts val="600"/>
              </a:spcBef>
            </a:pP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Verringerung der CO₂-Emissionen 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ca</a:t>
            </a: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15.749 kg 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jährlich</a:t>
            </a:r>
          </a:p>
          <a:p>
            <a:pPr>
              <a:spcBef>
                <a:spcPts val="600"/>
              </a:spcBef>
            </a:pP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Vorbildfunktion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 Gemeinde für nachhaltige Energie- und Wärmeversorgung</a:t>
            </a:r>
          </a:p>
          <a:p>
            <a:pPr>
              <a:spcBef>
                <a:spcPts val="600"/>
              </a:spcBef>
            </a:pPr>
            <a:r>
              <a:rPr lang="de-DE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Stärkung</a:t>
            </a:r>
            <a:r>
              <a:rPr lang="de-DE" sz="17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regionaler Klimaschutzmaßnahmen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4F9C1952-4B57-F082-63C3-A559A4F3A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20CD37F2-57AD-0BC5-D378-E5DAB00EB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6CB339-7BC3-9F4B-9E5A-4F52BA81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AB66E0-6405-0540-D0F9-2D30A0BA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29</a:t>
            </a:fld>
            <a:endParaRPr lang="de-DE" dirty="0"/>
          </a:p>
        </p:txBody>
      </p:sp>
      <p:pic>
        <p:nvPicPr>
          <p:cNvPr id="6" name="Grafik 5" descr=" Kindergarten Muensterdorf ">
            <a:extLst>
              <a:ext uri="{FF2B5EF4-FFF2-40B4-BE49-F238E27FC236}">
                <a16:creationId xmlns:a16="http://schemas.microsoft.com/office/drawing/2014/main" id="{E621B841-8B84-9757-2DDD-7723405F7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526" y="3394758"/>
            <a:ext cx="4249815" cy="283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48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5328E-1900-3E17-5F79-4F1B321D9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BFDA218F-6543-FC1D-B0C5-9C802DC06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26568"/>
              </p:ext>
            </p:extLst>
          </p:nvPr>
        </p:nvGraphicFramePr>
        <p:xfrm>
          <a:off x="151685" y="1084082"/>
          <a:ext cx="9091909" cy="5071137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41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1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5467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C.4. „Klimaschutznetzwerk Steinburg“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2BEA19E8-0457-D047-5C5C-D89AA801790F}"/>
              </a:ext>
            </a:extLst>
          </p:cNvPr>
          <p:cNvSpPr txBox="1"/>
          <p:nvPr/>
        </p:nvSpPr>
        <p:spPr>
          <a:xfrm>
            <a:off x="9397103" y="1084082"/>
            <a:ext cx="2643212" cy="5293757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Senkung der Betriebskosten, Sicherung einer Einrichtung der Grundversorgung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Einsparung von CO₂- Emissionen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Sensibilisierung der Bevölkerung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Ggf. Wertschöpfung durch Einspeisung des überschüssigen Stroms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Erzeugung und Nutzung von erneuerbaren Energien innerorts in einem öffentlichen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Wirkung in der Maßnahme Klimaschutznetzwerk Steinburg</a:t>
            </a:r>
            <a:endParaRPr lang="de-D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2270606A-30DC-462C-8C42-0368E1ECF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2C0D025A-84D5-9B25-25CE-6D207F9B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42-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PV – Kindergarten Münsterdorf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B4C0368-4A41-D444-DB11-97DBFC56C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CD4A4A-09B6-5CD3-1798-41303F6F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30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6C0E3658-EC7C-33AE-0748-095E453FB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29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1C6F3-023A-6E77-72CA-A27C2956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">
            <a:extLst>
              <a:ext uri="{FF2B5EF4-FFF2-40B4-BE49-F238E27FC236}">
                <a16:creationId xmlns:a16="http://schemas.microsoft.com/office/drawing/2014/main" id="{FA5E54A3-D1E3-B58C-1975-3769F5C6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10.06.2026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BDE4C3F4-4E19-14C9-FB3D-4D656AD7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42452"/>
            <a:ext cx="11239968" cy="452606"/>
          </a:xfrm>
        </p:spPr>
        <p:txBody>
          <a:bodyPr>
            <a:noAutofit/>
          </a:bodyPr>
          <a:lstStyle/>
          <a:p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42-2026 PV – Kindergarten Münsterdorf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6BFCF9-4980-80AE-A6C6-D09783FB0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B55E3D-71A8-D5AC-AC0D-0449DD110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31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001C1FB6-D14C-FA7D-C5D6-61399F6A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D42F0A9-6533-21F5-B794-400820B58327}"/>
              </a:ext>
            </a:extLst>
          </p:cNvPr>
          <p:cNvSpPr txBox="1"/>
          <p:nvPr/>
        </p:nvSpPr>
        <p:spPr>
          <a:xfrm>
            <a:off x="478972" y="1327113"/>
            <a:ext cx="113755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den Mitgliedern des Vorstandes liegt kein Interessenkonflikt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der Einschätzung des Regionalmanagements zu folgen.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9 JA-Stimmen, 0 NEIN-Stimmen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6 / 66 %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12 Punkte.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die o.g. Fördersumme.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5969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9E13E-A6F4-B011-7A2A-61F6691B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58064C1B-6AAF-440A-566C-C1D6B0BB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88" y="304118"/>
            <a:ext cx="11066496" cy="452606"/>
          </a:xfrm>
        </p:spPr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e-DE" dirty="0">
                <a:solidFill>
                  <a:srgbClr val="006B65"/>
                </a:solidFill>
              </a:rPr>
              <a:t> 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</a:t>
            </a:r>
            <a:r>
              <a:rPr lang="de-DE" sz="31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Wärmepumpe - Kindergarten </a:t>
            </a:r>
            <a:r>
              <a:rPr lang="de-DE" sz="3100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Oelixdorf</a:t>
            </a:r>
            <a:r>
              <a:rPr lang="de-DE" sz="31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3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Inhalt">
            <a:extLst>
              <a:ext uri="{FF2B5EF4-FFF2-40B4-BE49-F238E27FC236}">
                <a16:creationId xmlns:a16="http://schemas.microsoft.com/office/drawing/2014/main" id="{E49E6A89-DBE8-FD2E-5A6D-42F68824D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10" y="900000"/>
            <a:ext cx="11967990" cy="58686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Träger: Gemeinde </a:t>
            </a:r>
            <a:r>
              <a:rPr lang="de-DE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Oelixdorf</a:t>
            </a: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Investition: 62.374,85 € brutto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Beantragte Förderung: 30.000 €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Geschäftsstelle hat auf KFW-Förderung hingewiesen</a:t>
            </a:r>
            <a:endParaRPr lang="de-DE" sz="1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Fördermaßnahme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Installation einer Wärmepumpenanlage mit einer Leistung von 22kW   </a:t>
            </a:r>
            <a:endParaRPr lang="de-DE" sz="1600" b="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Entwicklungsziele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Erhöhung des Strom-Eigenverbrauchs aus der bestehenden Photovoltaikanlage </a:t>
            </a:r>
          </a:p>
          <a:p>
            <a:pPr>
              <a:spcBef>
                <a:spcPts val="600"/>
              </a:spcBef>
            </a:pP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Unabhängigkeit von Gas als Heizmittel</a:t>
            </a:r>
          </a:p>
          <a:p>
            <a:pPr>
              <a:spcBef>
                <a:spcPts val="600"/>
              </a:spcBef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Verringerung der CO₂-Emissionen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 ca</a:t>
            </a: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7.200 kg </a:t>
            </a:r>
            <a:r>
              <a:rPr lang="de-DE" sz="16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jährlich: bisher 64.708 kWh-Gasverbrauch pro Jahr. PV-Anlage ist vorhanden und unterstützt Wärmepumpe.</a:t>
            </a:r>
          </a:p>
          <a:p>
            <a:pPr marL="0" indent="0">
              <a:buNone/>
            </a:pP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Zielerreichung im Kernthema 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de-DE" sz="1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Klimaschutznetzwerk Steinburg</a:t>
            </a:r>
            <a:r>
              <a:rPr lang="de-DE" sz="1800" b="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“:</a:t>
            </a:r>
            <a:r>
              <a:rPr lang="de-DE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Die Strategie zählt hier zwei Maßnahmen auf</a:t>
            </a:r>
          </a:p>
          <a:p>
            <a:pPr marL="0" lvl="0" indent="0">
              <a:buNone/>
            </a:pPr>
            <a:r>
              <a:rPr lang="de-DE" sz="1500" b="0" dirty="0"/>
              <a:t>3</a:t>
            </a:r>
            <a:r>
              <a:rPr lang="de-DE" sz="1500" b="0" dirty="0">
                <a:solidFill>
                  <a:srgbClr val="C00000"/>
                </a:solidFill>
              </a:rPr>
              <a:t>) </a:t>
            </a:r>
            <a:r>
              <a:rPr lang="de-DE" sz="1500" dirty="0">
                <a:solidFill>
                  <a:srgbClr val="C00000"/>
                </a:solidFill>
              </a:rPr>
              <a:t>Projekte zur Nutzung erneuerbarer Energien</a:t>
            </a:r>
            <a:r>
              <a:rPr lang="de-DE" sz="1500" b="0" dirty="0"/>
              <a:t>, sowie energetische Sanierungsmaßnahmen, </a:t>
            </a:r>
            <a:r>
              <a:rPr lang="de-DE" sz="1500" dirty="0"/>
              <a:t>die im Zusammenhang mit dem Einsatz erneuerbarer Energien stehen, in öffentlicher, gemeinwohlorientierter oder bürgerschaftlicher Trägerschaft, insbesondere innerorts</a:t>
            </a:r>
            <a:r>
              <a:rPr lang="de-DE" sz="1500" b="0" dirty="0"/>
              <a:t>. Ziel ist es, dass die erneuerbare Energieproduktion insbesondere durch die Kommunen und gemeinschaftliche Organisationen einen breiten Teil der Bevölkerung erreicht (gemeinsamer Wirkungseffekt, Akzeptanzbildung, Wissensbildung, zahlreiche </a:t>
            </a:r>
            <a:r>
              <a:rPr lang="de-DE" sz="1500" b="0" dirty="0" err="1"/>
              <a:t>Nutzer:innen</a:t>
            </a:r>
            <a:r>
              <a:rPr lang="de-DE" sz="1500" b="0" dirty="0"/>
              <a:t>). Im Einzelfall können dies auch private Investitionen sein.</a:t>
            </a:r>
          </a:p>
          <a:p>
            <a:pPr marL="0" indent="0">
              <a:buNone/>
            </a:pPr>
            <a:r>
              <a:rPr lang="de-DE" sz="1500" b="0" dirty="0"/>
              <a:t>3.a) Steinburger Sonnengemeinschaft: </a:t>
            </a:r>
            <a:r>
              <a:rPr lang="de-DE" sz="1500" dirty="0"/>
              <a:t>Es werden Photovoltaikanlagen und Solarthermieanlagen auf Gebäuden mit öffentlicher Funktion bzw. der gemeinschaftlichen Daseinsvorsorge inklusive der Eigenverbrauchsinfrastruktur</a:t>
            </a:r>
            <a:r>
              <a:rPr lang="de-DE" sz="1500" b="0" dirty="0"/>
              <a:t>, z.B. durch Speicherung, gefördert.</a:t>
            </a:r>
            <a:endParaRPr lang="de-DE" sz="1500" b="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3A0719CF-BFE0-2838-D97C-680C5D99B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9B530EC4-B0F7-414A-CDD9-9EE02CA6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701339-9ACD-EBEE-90C7-50C25D94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 dirty="0"/>
              <a:t>RegionNord &amp; </a:t>
            </a:r>
            <a:r>
              <a:rPr lang="de-DE" i="1" dirty="0" err="1"/>
              <a:t>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327D6A-EC4A-1424-7008-5BE3AC8EB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32</a:t>
            </a:fld>
            <a:endParaRPr lang="de-DE" dirty="0"/>
          </a:p>
        </p:txBody>
      </p:sp>
      <p:pic>
        <p:nvPicPr>
          <p:cNvPr id="6" name="Grafik 5" descr="Gemeinde Oelixorf: Gemeinde Oelixdorf">
            <a:extLst>
              <a:ext uri="{FF2B5EF4-FFF2-40B4-BE49-F238E27FC236}">
                <a16:creationId xmlns:a16="http://schemas.microsoft.com/office/drawing/2014/main" id="{3DFEBA03-E6C4-E2CB-5B2A-61A7894F9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1871" y="1130601"/>
            <a:ext cx="4187003" cy="264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211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FD105-B349-27D1-E36D-75C6A83A3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" descr="Projektauswahlkriterien:&#10;Wirkung des Projektes: 3 Punkte.&#10;Beitrag in anderen Kernthemen: 2 Punkte.&#10;Ressourcenschutz/ökologischer Konsum: 1 Punkt.&#10;Barrierearmut, offener Zugang: 1 Punkt.&#10;Wertschöpfung: 1 Punkt.&#10;nachhaltige Produktion / regionale Ressourcen: 1 Punkt.&#10;Kernthema: 4 Punkte.&#10;gesamt: 13 Punkte.">
            <a:extLst>
              <a:ext uri="{FF2B5EF4-FFF2-40B4-BE49-F238E27FC236}">
                <a16:creationId xmlns:a16="http://schemas.microsoft.com/office/drawing/2014/main" id="{3216D585-257E-2573-4842-EEF7946C3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98980"/>
              </p:ext>
            </p:extLst>
          </p:nvPr>
        </p:nvGraphicFramePr>
        <p:xfrm>
          <a:off x="151685" y="1120588"/>
          <a:ext cx="9091909" cy="5034631"/>
        </p:xfrm>
        <a:graphic>
          <a:graphicData uri="http://schemas.openxmlformats.org/drawingml/2006/table">
            <a:tbl>
              <a:tblPr firstRow="1"/>
              <a:tblGrid>
                <a:gridCol w="2650103">
                  <a:extLst>
                    <a:ext uri="{9D8B030D-6E8A-4147-A177-3AD203B41FA5}">
                      <a16:colId xmlns:a16="http://schemas.microsoft.com/office/drawing/2014/main" val="2631261001"/>
                    </a:ext>
                  </a:extLst>
                </a:gridCol>
                <a:gridCol w="2530842">
                  <a:extLst>
                    <a:ext uri="{9D8B030D-6E8A-4147-A177-3AD203B41FA5}">
                      <a16:colId xmlns:a16="http://schemas.microsoft.com/office/drawing/2014/main" val="701052708"/>
                    </a:ext>
                  </a:extLst>
                </a:gridCol>
                <a:gridCol w="1299886">
                  <a:extLst>
                    <a:ext uri="{9D8B030D-6E8A-4147-A177-3AD203B41FA5}">
                      <a16:colId xmlns:a16="http://schemas.microsoft.com/office/drawing/2014/main" val="3091209727"/>
                    </a:ext>
                  </a:extLst>
                </a:gridCol>
                <a:gridCol w="1277280">
                  <a:extLst>
                    <a:ext uri="{9D8B030D-6E8A-4147-A177-3AD203B41FA5}">
                      <a16:colId xmlns:a16="http://schemas.microsoft.com/office/drawing/2014/main" val="4097272135"/>
                    </a:ext>
                  </a:extLst>
                </a:gridCol>
                <a:gridCol w="1333798">
                  <a:extLst>
                    <a:ext uri="{9D8B030D-6E8A-4147-A177-3AD203B41FA5}">
                      <a16:colId xmlns:a16="http://schemas.microsoft.com/office/drawing/2014/main" val="1632065768"/>
                    </a:ext>
                  </a:extLst>
                </a:gridCol>
              </a:tblGrid>
              <a:tr h="4049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1200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Mögliche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Bewertung RM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Bewertung Vorstand</a:t>
                      </a:r>
                      <a:endParaRPr lang="de-DE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375597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I. INTEGRATIVE BEWERTUNG: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7224985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Den LEADER-Ansatz unterstützende 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58860306"/>
                  </a:ext>
                </a:extLst>
              </a:tr>
              <a:tr h="4635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A.1. Wirkung des Projektes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= lokal; 3 = teilregional; 5 = aktivregionsweit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1, 3, 5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977834"/>
                  </a:ext>
                </a:extLst>
              </a:tr>
              <a:tr h="41100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A.2. Innovationsgehalt/ Modellhaftigkeit</a:t>
                      </a: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b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nicht; 3 = Teilregion; 5 gesamte AktivRegion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 3, 5 (+ 10 %)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205270"/>
                  </a:ext>
                </a:extLst>
              </a:tr>
              <a:tr h="45014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A3. Beitrag in anderen Kernthemen:</a:t>
                      </a:r>
                      <a:b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keins: 2 = ein weiteres KT; 4 = zwei weitere; 6 = drei</a:t>
                      </a:r>
                      <a:r>
                        <a:rPr lang="de-DE" sz="1200" i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0-6 Punkte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6070072"/>
                  </a:ext>
                </a:extLst>
              </a:tr>
              <a:tr h="200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Wirkung in den Säulen der Nachhaltigkeit (+ 10 % ab 6 Pkt.)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35671932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Ökologische Wirkung</a:t>
                      </a:r>
                      <a:b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Klimaschutz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01452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Biodiversität/Umweltschutz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0134531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Ressourcenschutz/ökol. Konsum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572467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Soziale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geringe; 2 = hohe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Barrierearmut, offener Zugang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30124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Integration/Teilhabe/Gleichstellung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129610"/>
                  </a:ext>
                </a:extLst>
              </a:tr>
              <a:tr h="19001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Akteure/Kooperation/Sensibilisierung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1 </a:t>
                      </a:r>
                      <a:endParaRPr lang="de-DE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9331283"/>
                  </a:ext>
                </a:extLst>
              </a:tr>
              <a:tr h="20020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B.1. Ökonomisch nachhaltige Wirkung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= keine; 1 = geringe/unter 1 Vollzeit; 2 = hohe/Vollzeit</a:t>
                      </a:r>
                      <a:endParaRPr lang="de-DE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Arbeitsplatzwirkung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957069"/>
                  </a:ext>
                </a:extLst>
              </a:tr>
              <a:tr h="20020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Wertschöpfung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 </a:t>
                      </a:r>
                      <a:endParaRPr lang="de-DE" sz="12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50994"/>
                  </a:ext>
                </a:extLst>
              </a:tr>
              <a:tr h="5467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nachh. Produktion/region. Ressourcen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0-2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452555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Summe I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42272"/>
                  </a:ext>
                </a:extLst>
              </a:tr>
              <a:tr h="21461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BEWERTUNG IM KERNTHEMA: 1-2 geringe Bedeutung, 3-4 mittlere, 5-7 hohe (mind. 3)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B6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7841073"/>
                  </a:ext>
                </a:extLst>
              </a:tr>
              <a:tr h="2157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u="sng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C.4. „Klimaschutznetzwerk Steinburg“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0-7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5781" marR="657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3 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1930488"/>
                  </a:ext>
                </a:extLst>
              </a:tr>
              <a:tr h="20020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Gesamt I+II; mind. 9 Pkt. für Konzepte, sonst 11 Pkt.; ab 18/20 Pkt. bis 150.000 € Förderung</a:t>
                      </a:r>
                      <a:endParaRPr lang="de-DE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5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5781" marR="657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091" marR="60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258228"/>
                  </a:ext>
                </a:extLst>
              </a:tr>
            </a:tbl>
          </a:graphicData>
        </a:graphic>
      </p:graphicFrame>
      <p:sp>
        <p:nvSpPr>
          <p:cNvPr id="14" name="Text">
            <a:extLst>
              <a:ext uri="{FF2B5EF4-FFF2-40B4-BE49-F238E27FC236}">
                <a16:creationId xmlns:a16="http://schemas.microsoft.com/office/drawing/2014/main" id="{7D017AB6-E022-916F-4BEB-7263EAC68EA6}"/>
              </a:ext>
            </a:extLst>
          </p:cNvPr>
          <p:cNvSpPr txBox="1"/>
          <p:nvPr/>
        </p:nvSpPr>
        <p:spPr>
          <a:xfrm>
            <a:off x="9435662" y="1120588"/>
            <a:ext cx="2643212" cy="4062651"/>
          </a:xfrm>
          <a:prstGeom prst="rect">
            <a:avLst/>
          </a:prstGeom>
          <a:noFill/>
          <a:ln>
            <a:solidFill>
              <a:srgbClr val="016A65"/>
            </a:solidFill>
          </a:ln>
        </p:spPr>
        <p:txBody>
          <a:bodyPr wrap="square" rtlCol="0">
            <a:spAutoFit/>
          </a:bodyPr>
          <a:lstStyle/>
          <a:p>
            <a:r>
              <a:rPr lang="de-DE" b="1" u="sng" dirty="0"/>
              <a:t>Begründungen: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Sicherung einer lokalen Einrichtung der Grundversorgung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Einsparung von CO₂- Emissionen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Sensibilisierung der Bevölkerung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Nutzung von erneuerbaren Energien in einem öffentlichen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HINWEIS: KFW-Förderung muss vom Antragsteller geprüft werden. </a:t>
            </a:r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97B2186C-F9ED-37D9-14B0-87A13302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4C8DE570-D931-7C7E-F0EC-4559274EA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066496" cy="452606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 4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Wärmepumpe - Kindergarten </a:t>
            </a:r>
            <a:r>
              <a:rPr lang="de-DE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Oelixdorf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DCC92C3-2EFD-3A3C-0361-D44EE40E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D7A2C2-5BB0-62CE-E4B2-BF8D50F8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33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F3A7E30A-2142-2311-A958-D23D76F4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67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A2F8D-8602-0D8B-521E-3F9FBE047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">
            <a:extLst>
              <a:ext uri="{FF2B5EF4-FFF2-40B4-BE49-F238E27FC236}">
                <a16:creationId xmlns:a16="http://schemas.microsoft.com/office/drawing/2014/main" id="{7BB330CC-EC63-829C-D73B-3D6B0700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10.06.2026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CF067A3B-0935-FBA9-7F55-9AD0202DF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42452"/>
            <a:ext cx="11239968" cy="452606"/>
          </a:xfrm>
        </p:spPr>
        <p:txBody>
          <a:bodyPr>
            <a:noAutofit/>
          </a:bodyPr>
          <a:lstStyle/>
          <a:p>
            <a:r>
              <a:rPr lang="de-DE" sz="2800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2800" b="1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Projektbeschlüsse: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41-2026 Wärmepumpe - Kindergarten </a:t>
            </a:r>
            <a:r>
              <a:rPr lang="de-DE" dirty="0" err="1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Oelixdorf</a:t>
            </a:r>
            <a:r>
              <a:rPr lang="de-DE" dirty="0">
                <a:solidFill>
                  <a:srgbClr val="006B6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2B77DD-A74D-B5E1-2F65-C8B78311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DD2C9D-C1C1-F979-03F6-16B633CC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34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06D08479-529A-BFA6-C0C8-CAB046A10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C0CDA26-8C10-89FC-BA08-3E2BF3FD9FE9}"/>
              </a:ext>
            </a:extLst>
          </p:cNvPr>
          <p:cNvSpPr txBox="1"/>
          <p:nvPr/>
        </p:nvSpPr>
        <p:spPr>
          <a:xfrm>
            <a:off x="408214" y="1667772"/>
            <a:ext cx="113755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Bei den Mitgliedern des Vorstandes liegt kein Interessenkonflikt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Projektantrag wird zugelassen.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Alle Vorstandsmitglieder haben die Möglichkeit, zum Bewertungsvorschlag eigenständig Stellung zu beziehen.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nimmt Änderungen zum Vorschlag des Regionalmanagements vor.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erhält 8 Punkte.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 das Projekt mit 0 JA-Stimmen, 9 NEIN-Stimmen und 0 Enthaltungen. 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Anteil der Wirtschafts- und Sozialpartner an der Abstimmung beträgt (absolut / prozentual (mind. 50%)): 6 / 66 %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Das Projekt wird nicht zur Förderung durch das Grundbudget ausgewählt.</a:t>
            </a:r>
          </a:p>
          <a:p>
            <a:pPr marL="180231" indent="-180231">
              <a:buFontTx/>
              <a:buChar char="-"/>
            </a:pPr>
            <a:r>
              <a:rPr lang="de-DE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 gibt keine Anmerkungen und Änderungsvorschläge.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19376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6CF13-5F33-C8D4-A941-AE4C2B917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7CE6C1C0-BC5E-CBFD-6C06-B942DF3B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6. Projektbeschlüsse – Projekte nach Bewertung und Beschluss</a:t>
            </a:r>
            <a:endParaRPr lang="de-DE" dirty="0"/>
          </a:p>
        </p:txBody>
      </p:sp>
      <p:graphicFrame>
        <p:nvGraphicFramePr>
          <p:cNvPr id="7" name="Tabelle" descr="Projekte: 23, 2025 Hof Thamling, Hofladen, Kosten: 250530,70€ , Förderung: 64964€ , Kernthema: nachhaltig Holstein erleben &amp; genießen, Punktevorschlag: 13">
            <a:extLst>
              <a:ext uri="{FF2B5EF4-FFF2-40B4-BE49-F238E27FC236}">
                <a16:creationId xmlns:a16="http://schemas.microsoft.com/office/drawing/2014/main" id="{0A6D44D0-EF64-81F2-5345-E0D5696D58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851112"/>
              </p:ext>
            </p:extLst>
          </p:nvPr>
        </p:nvGraphicFramePr>
        <p:xfrm>
          <a:off x="311085" y="1007285"/>
          <a:ext cx="11524562" cy="5042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7591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319589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106787286"/>
                    </a:ext>
                  </a:extLst>
                </a:gridCol>
                <a:gridCol w="2225964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52618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</a:tblGrid>
              <a:tr h="342882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Projekt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Kosten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Förderung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Kernthema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solidFill>
                            <a:schemeClr val="tx1"/>
                          </a:solidFill>
                        </a:rPr>
                        <a:t>Punktevorschlag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38-2026 Machbarkeitsstudie Zukunft Fähre Else </a:t>
                      </a:r>
                      <a:r>
                        <a:rPr lang="de-DE" sz="1800" b="1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Beidenfleth</a:t>
                      </a:r>
                      <a:endParaRPr lang="de-DE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35.581 €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20.930 €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425069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39-2026 Projektmanagement GIZA Glückstadt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178.500 €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75.000 €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Regionale Wertschöpfung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623103"/>
                  </a:ext>
                </a:extLst>
              </a:tr>
              <a:tr h="90379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43-2026 Kreisjugendring Koordinator*in für Schutzkonzepte und Beteiligungen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128.220 €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82.864 € 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LM: 8.286 €*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AR </a:t>
                      </a:r>
                      <a:r>
                        <a:rPr lang="de-DE" sz="1400" b="1" i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Stgb</a:t>
                      </a: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61.900 €</a:t>
                      </a:r>
                    </a:p>
                    <a:p>
                      <a:pPr algn="ctr" fontAlgn="b">
                        <a:buNone/>
                      </a:pPr>
                      <a:r>
                        <a:rPr lang="de-DE" sz="14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 </a:t>
                      </a:r>
                      <a:r>
                        <a:rPr lang="de-DE" sz="1400" b="0" i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HolAu</a:t>
                      </a:r>
                      <a:r>
                        <a:rPr lang="de-DE" sz="14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12.678 €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Daseinsvorsorge „nachhaltig gut leben“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31796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33-2025 PV-Anlage Feuerwehr Horst (Wiedervorlage)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48.000 €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28.512 €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577742"/>
                  </a:ext>
                </a:extLst>
              </a:tr>
              <a:tr h="551949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40-2026 PV-Anlage Feuerwehr </a:t>
                      </a:r>
                      <a:r>
                        <a:rPr lang="de-DE" sz="1800" b="1" kern="1200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Hohenaspe</a:t>
                      </a:r>
                      <a:endParaRPr lang="de-DE" sz="1800" b="1" kern="1200" dirty="0">
                        <a:solidFill>
                          <a:srgbClr val="006B65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22.950 €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13.770 €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634821"/>
                  </a:ext>
                </a:extLst>
              </a:tr>
              <a:tr h="626132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42-2026 PV-Anlage Kindergarten Münsterdorf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45.739 €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27.433 €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10451"/>
                  </a:ext>
                </a:extLst>
              </a:tr>
              <a:tr h="655758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41-2026 Wärmepumpe Kindergarten </a:t>
                      </a:r>
                      <a:r>
                        <a:rPr lang="de-DE" sz="1800" b="1" kern="1200" dirty="0" err="1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Oelixdorf</a:t>
                      </a:r>
                      <a:r>
                        <a:rPr lang="de-DE" sz="1800" b="1" kern="1200" dirty="0">
                          <a:solidFill>
                            <a:srgbClr val="006B65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62.375 €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Klimaschutznetzwerk </a:t>
                      </a:r>
                    </a:p>
                    <a:p>
                      <a:pPr marL="0" marR="0" lvl="0" indent="0" algn="ctr" defTabSz="91435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Steinburg </a:t>
                      </a:r>
                    </a:p>
                  </a:txBody>
                  <a:tcPr marL="0" marR="0" marT="0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de-DE" sz="18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60015"/>
                  </a:ext>
                </a:extLst>
              </a:tr>
            </a:tbl>
          </a:graphicData>
        </a:graphic>
      </p:graphicFrame>
      <p:sp>
        <p:nvSpPr>
          <p:cNvPr id="5" name="Datum">
            <a:extLst>
              <a:ext uri="{FF2B5EF4-FFF2-40B4-BE49-F238E27FC236}">
                <a16:creationId xmlns:a16="http://schemas.microsoft.com/office/drawing/2014/main" id="{5ED3C29B-C0BB-3D16-F4BF-50C06135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7D7558-30CD-3625-09C7-5BBA10CB2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A9EE6C-ABEA-B1CE-01B4-BBF40EE0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35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E580B31B-10BF-1A17-A8CB-E59CAC898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2FE34B6-C640-E8BF-6840-E5C7A7D8E1D0}"/>
              </a:ext>
            </a:extLst>
          </p:cNvPr>
          <p:cNvSpPr txBox="1"/>
          <p:nvPr/>
        </p:nvSpPr>
        <p:spPr>
          <a:xfrm>
            <a:off x="311085" y="6104116"/>
            <a:ext cx="736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16A65"/>
                </a:solidFill>
              </a:rPr>
              <a:t>Antragsvolumen für AktivRegion Steinburg:                                        227.545 €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73F320C-6CD1-BC15-6432-6242343974C6}"/>
              </a:ext>
            </a:extLst>
          </p:cNvPr>
          <p:cNvSpPr txBox="1"/>
          <p:nvPr/>
        </p:nvSpPr>
        <p:spPr>
          <a:xfrm>
            <a:off x="8444753" y="6157882"/>
            <a:ext cx="343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  <a:r>
              <a:rPr lang="de-DE" sz="1400" dirty="0"/>
              <a:t>Korrektur Landesmittelnach Beschluss</a:t>
            </a:r>
          </a:p>
        </p:txBody>
      </p:sp>
    </p:spTree>
    <p:extLst>
      <p:ext uri="{BB962C8B-B14F-4D97-AF65-F5344CB8AC3E}">
        <p14:creationId xmlns:p14="http://schemas.microsoft.com/office/powerpoint/2010/main" val="3413082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11C64-C1BB-EF73-F63D-A63A8A8E0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756301A-F5D3-5698-7BD1-9873D7036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6. Projektbeschlüsse – Mittelbindung nach Beschluss</a:t>
            </a:r>
            <a:endParaRPr lang="de-DE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2818DDC3-6F71-0D9A-AC4B-B44A1B13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graphicFrame>
        <p:nvGraphicFramePr>
          <p:cNvPr id="3" name="Tabelle 1" descr="Projekt- und Pufferbudget:&#10;Projektbudget: 1925000€ gesamt, 57% gebunden, 828459,09€ frei.&#10;Pufferbudget: 500000€ gesamt, 24,16% gebunden, 379213,40€ frei.">
            <a:extLst>
              <a:ext uri="{FF2B5EF4-FFF2-40B4-BE49-F238E27FC236}">
                <a16:creationId xmlns:a16="http://schemas.microsoft.com/office/drawing/2014/main" id="{527BE9C7-0A6C-DD26-561B-35F576C58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317282"/>
              </p:ext>
            </p:extLst>
          </p:nvPr>
        </p:nvGraphicFramePr>
        <p:xfrm>
          <a:off x="580951" y="1387398"/>
          <a:ext cx="10500754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0709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624354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926018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25319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  <a:gridCol w="1624354">
                  <a:extLst>
                    <a:ext uri="{9D8B030D-6E8A-4147-A177-3AD203B41FA5}">
                      <a16:colId xmlns:a16="http://schemas.microsoft.com/office/drawing/2014/main" val="1181022612"/>
                    </a:ext>
                  </a:extLst>
                </a:gridCol>
              </a:tblGrid>
              <a:tr h="127997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Jahr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(abs.)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(%)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frei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154673">
                <a:tc>
                  <a:txBody>
                    <a:bodyPr/>
                    <a:lstStyle/>
                    <a:p>
                      <a:r>
                        <a:rPr lang="de-DE" b="1" dirty="0"/>
                        <a:t>Projektbudget</a:t>
                      </a:r>
                      <a:endParaRPr lang="de-DE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1.925.000 €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1.687.810 €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327.190 €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120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sz="1700" dirty="0"/>
                        <a:t>davon: </a:t>
                      </a:r>
                      <a:r>
                        <a:rPr lang="de-DE" sz="1700" b="1" dirty="0"/>
                        <a:t>Pufferbudget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/>
                        <a:t>    500.000 €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261.514 €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238.486 €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671654"/>
                  </a:ext>
                </a:extLst>
              </a:tr>
            </a:tbl>
          </a:graphicData>
        </a:graphic>
      </p:graphicFrame>
      <p:graphicFrame>
        <p:nvGraphicFramePr>
          <p:cNvPr id="7" name="Tabelle 2" descr="Budgetbindung pro Kernthema:&#10;nachhaltig gut leben: 525000€ gesamt, 100% gebunden, 0€ frei.&#10;nachhaltig gut wirtschaften: 200000€ gesamt, 51,46% gebunden, 97088,66€ frei.&#10;nachhaltig Holstein erleben &amp; genießen: 200000€ gesamt, 65,27% gebunden, 69464,68€ frei.&#10;Klimaschutznetzwerk Steinburg: 500000€ gesamt, 40,37% gebunden, 298147,85€ frei.">
            <a:extLst>
              <a:ext uri="{FF2B5EF4-FFF2-40B4-BE49-F238E27FC236}">
                <a16:creationId xmlns:a16="http://schemas.microsoft.com/office/drawing/2014/main" id="{581AD020-7900-09E7-D787-D381DA487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347223"/>
              </p:ext>
            </p:extLst>
          </p:nvPr>
        </p:nvGraphicFramePr>
        <p:xfrm>
          <a:off x="580952" y="2875948"/>
          <a:ext cx="10500753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66">
                  <a:extLst>
                    <a:ext uri="{9D8B030D-6E8A-4147-A177-3AD203B41FA5}">
                      <a16:colId xmlns:a16="http://schemas.microsoft.com/office/drawing/2014/main" val="3475401422"/>
                    </a:ext>
                  </a:extLst>
                </a:gridCol>
                <a:gridCol w="1634034">
                  <a:extLst>
                    <a:ext uri="{9D8B030D-6E8A-4147-A177-3AD203B41FA5}">
                      <a16:colId xmlns:a16="http://schemas.microsoft.com/office/drawing/2014/main" val="210413213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4339519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3513808"/>
                    </a:ext>
                  </a:extLst>
                </a:gridCol>
                <a:gridCol w="1619793">
                  <a:extLst>
                    <a:ext uri="{9D8B030D-6E8A-4147-A177-3AD203B41FA5}">
                      <a16:colId xmlns:a16="http://schemas.microsoft.com/office/drawing/2014/main" val="11810226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Kernthema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(abs.)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gebunden (%)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tx1"/>
                          </a:solidFill>
                        </a:rPr>
                        <a:t>frei</a:t>
                      </a:r>
                    </a:p>
                  </a:txBody>
                  <a:tcPr>
                    <a:solidFill>
                      <a:srgbClr val="006B65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27410"/>
                  </a:ext>
                </a:extLst>
              </a:tr>
              <a:tr h="298489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gut leben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650.000 €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650.000 € 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0,00 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12024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gut wirtschaften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154.709 €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45.291 €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557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Nachhaltig Holstein   </a:t>
                      </a:r>
                    </a:p>
                    <a:p>
                      <a:pPr algn="l"/>
                      <a:r>
                        <a:rPr lang="de-DE" dirty="0"/>
                        <a:t>         erleben &amp; genießen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156.857 €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43.413 €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94286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         Klimaschutznetzwerk </a:t>
                      </a:r>
                    </a:p>
                    <a:p>
                      <a:pPr algn="l"/>
                      <a:r>
                        <a:rPr lang="de-DE" dirty="0"/>
                        <a:t>         Steinburg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375.000 €</a:t>
                      </a:r>
                    </a:p>
                  </a:txBody>
                  <a:tcPr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375.000 €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0,00 € </a:t>
                      </a:r>
                    </a:p>
                  </a:txBody>
                  <a:tcPr marL="9525" marR="9525" marT="9525" marB="0" anchor="ctr">
                    <a:solidFill>
                      <a:srgbClr val="006B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235741"/>
                  </a:ext>
                </a:extLst>
              </a:tr>
            </a:tbl>
          </a:graphicData>
        </a:graphic>
      </p:graphicFrame>
      <p:pic>
        <p:nvPicPr>
          <p:cNvPr id="16" name="Logo ngl 1">
            <a:extLst>
              <a:ext uri="{FF2B5EF4-FFF2-40B4-BE49-F238E27FC236}">
                <a16:creationId xmlns:a16="http://schemas.microsoft.com/office/drawing/2014/main" id="{10A529EC-F391-2F0A-13A9-B002E6AF6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37" y="3144967"/>
            <a:ext cx="402188" cy="406708"/>
          </a:xfrm>
          <a:prstGeom prst="rect">
            <a:avLst/>
          </a:prstGeom>
        </p:spPr>
      </p:pic>
      <p:pic>
        <p:nvPicPr>
          <p:cNvPr id="17" name="Logo ngl 2">
            <a:extLst>
              <a:ext uri="{FF2B5EF4-FFF2-40B4-BE49-F238E27FC236}">
                <a16:creationId xmlns:a16="http://schemas.microsoft.com/office/drawing/2014/main" id="{AFC2304D-6C36-21D2-0D20-BDA2168BF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89" y="3169081"/>
            <a:ext cx="411496" cy="422926"/>
          </a:xfrm>
          <a:prstGeom prst="rect">
            <a:avLst/>
          </a:prstGeom>
        </p:spPr>
      </p:pic>
      <p:pic>
        <p:nvPicPr>
          <p:cNvPr id="18" name="Logo ngw">
            <a:extLst>
              <a:ext uri="{FF2B5EF4-FFF2-40B4-BE49-F238E27FC236}">
                <a16:creationId xmlns:a16="http://schemas.microsoft.com/office/drawing/2014/main" id="{8E05AFC0-FA9A-38D4-9C59-E05217604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61" y="3549498"/>
            <a:ext cx="406708" cy="406708"/>
          </a:xfrm>
          <a:prstGeom prst="rect">
            <a:avLst/>
          </a:prstGeom>
        </p:spPr>
      </p:pic>
      <p:pic>
        <p:nvPicPr>
          <p:cNvPr id="19" name="Logo nHeg">
            <a:extLst>
              <a:ext uri="{FF2B5EF4-FFF2-40B4-BE49-F238E27FC236}">
                <a16:creationId xmlns:a16="http://schemas.microsoft.com/office/drawing/2014/main" id="{CDC96AE3-5869-8428-DA7A-368360CDF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83" y="4079675"/>
            <a:ext cx="366832" cy="366832"/>
          </a:xfrm>
          <a:prstGeom prst="rect">
            <a:avLst/>
          </a:prstGeom>
        </p:spPr>
      </p:pic>
      <p:pic>
        <p:nvPicPr>
          <p:cNvPr id="20" name="Logo KSNS">
            <a:extLst>
              <a:ext uri="{FF2B5EF4-FFF2-40B4-BE49-F238E27FC236}">
                <a16:creationId xmlns:a16="http://schemas.microsoft.com/office/drawing/2014/main" id="{EBFF58E9-FDD8-FA4E-9243-9BC97EA40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6" y="4694773"/>
            <a:ext cx="485606" cy="430711"/>
          </a:xfrm>
          <a:prstGeom prst="rect">
            <a:avLst/>
          </a:prstGeom>
        </p:spPr>
      </p:pic>
      <p:sp>
        <p:nvSpPr>
          <p:cNvPr id="21" name="Rahmen">
            <a:extLst>
              <a:ext uri="{FF2B5EF4-FFF2-40B4-BE49-F238E27FC236}">
                <a16:creationId xmlns:a16="http://schemas.microsoft.com/office/drawing/2014/main" id="{96F3AAA5-CA52-E983-D683-666FAA2A10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866506" y="5494529"/>
            <a:ext cx="8163559" cy="804804"/>
          </a:xfrm>
          <a:prstGeom prst="roundRect">
            <a:avLst/>
          </a:prstGeom>
          <a:noFill/>
          <a:ln>
            <a:gradFill>
              <a:gsLst>
                <a:gs pos="0">
                  <a:srgbClr val="006B65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b="1" dirty="0">
                <a:solidFill>
                  <a:srgbClr val="016A65"/>
                </a:solidFill>
              </a:rPr>
              <a:t>Pufferbudget in den Kernthema „nachhaltig gut leben!“ und </a:t>
            </a:r>
          </a:p>
          <a:p>
            <a:pPr lvl="0" algn="ctr"/>
            <a:r>
              <a:rPr lang="de-DE" b="1" dirty="0">
                <a:solidFill>
                  <a:srgbClr val="016A65"/>
                </a:solidFill>
              </a:rPr>
              <a:t>„Klimaschutznetzwerk Steinburg“ gebunden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C1052D-EDC2-2281-28F6-10F6EDA53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44F51E-F9B3-8BA5-2F00-C718F35D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36</a:t>
            </a:fld>
            <a:endParaRPr lang="de-DE" dirty="0"/>
          </a:p>
        </p:txBody>
      </p:sp>
      <p:pic>
        <p:nvPicPr>
          <p:cNvPr id="8" name="Logo KSNS">
            <a:extLst>
              <a:ext uri="{FF2B5EF4-FFF2-40B4-BE49-F238E27FC236}">
                <a16:creationId xmlns:a16="http://schemas.microsoft.com/office/drawing/2014/main" id="{CE38E101-D3B5-2DB4-8A1A-3120C10B2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319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71E584C0-1F62-EE94-BD90-CBFF527F18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97"/>
          <a:stretch>
            <a:fillRect/>
          </a:stretch>
        </p:blipFill>
        <p:spPr>
          <a:xfrm>
            <a:off x="269640" y="895058"/>
            <a:ext cx="6906676" cy="32068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DC1CCEF-CC1A-CACF-165B-32A73715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6. Projektbeschlüsse: Aufruf Regionalbudget 2027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198D1E-6A53-45D1-42B9-1E5EA53F6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2D13AB-8663-18ED-7D8A-BFF6DFA3D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05FEC7-3DC5-6E5D-9FFD-6B863FCBC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3FA6633-9E13-626A-49B0-036E30E6AE0B}"/>
              </a:ext>
            </a:extLst>
          </p:cNvPr>
          <p:cNvSpPr txBox="1">
            <a:spLocks/>
          </p:cNvSpPr>
          <p:nvPr/>
        </p:nvSpPr>
        <p:spPr>
          <a:xfrm>
            <a:off x="6911789" y="990538"/>
            <a:ext cx="4912658" cy="231388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de-DE" sz="1800" u="sng" dirty="0"/>
              <a:t>Inhaltliche Gruppierungen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6 </a:t>
            </a:r>
            <a:r>
              <a:rPr lang="de-DE" sz="1400" dirty="0">
                <a:solidFill>
                  <a:srgbClr val="016A65"/>
                </a:solidFill>
              </a:rPr>
              <a:t>touristische Infrastruktur</a:t>
            </a:r>
            <a:r>
              <a:rPr lang="de-DE" sz="1400" b="0" dirty="0"/>
              <a:t>: 5x ausgewählt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1 </a:t>
            </a:r>
            <a:r>
              <a:rPr lang="de-DE" sz="1400" dirty="0">
                <a:solidFill>
                  <a:srgbClr val="016A65"/>
                </a:solidFill>
              </a:rPr>
              <a:t>privates Erlebnisangebot</a:t>
            </a:r>
            <a:r>
              <a:rPr lang="de-DE" sz="1400" b="0" dirty="0"/>
              <a:t>: 1x ausgewählt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9 </a:t>
            </a:r>
            <a:r>
              <a:rPr lang="de-DE" sz="1400" dirty="0">
                <a:solidFill>
                  <a:srgbClr val="016A65"/>
                </a:solidFill>
              </a:rPr>
              <a:t>Gemeinschaftsorte</a:t>
            </a:r>
            <a:r>
              <a:rPr lang="de-DE" sz="1400" b="0" dirty="0"/>
              <a:t>: 4x ausgewählt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4 </a:t>
            </a:r>
            <a:r>
              <a:rPr lang="de-DE" sz="1400" dirty="0">
                <a:solidFill>
                  <a:srgbClr val="016A65"/>
                </a:solidFill>
              </a:rPr>
              <a:t>Grundversorgung</a:t>
            </a:r>
            <a:r>
              <a:rPr lang="de-DE" sz="1400" dirty="0"/>
              <a:t>:</a:t>
            </a:r>
            <a:r>
              <a:rPr lang="de-DE" sz="1400" b="0" dirty="0"/>
              <a:t> 1x ausgewählt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7  </a:t>
            </a:r>
            <a:r>
              <a:rPr lang="de-DE" sz="1400" dirty="0">
                <a:solidFill>
                  <a:srgbClr val="016A65"/>
                </a:solidFill>
              </a:rPr>
              <a:t>Kinder- und Jugendprojekte</a:t>
            </a:r>
            <a:r>
              <a:rPr lang="de-DE" sz="1400" b="0" dirty="0"/>
              <a:t>: 4 x ausgewählt </a:t>
            </a:r>
            <a:br>
              <a:rPr lang="de-DE" sz="1400" b="0" dirty="0"/>
            </a:br>
            <a:r>
              <a:rPr lang="de-DE" sz="1400" b="0" dirty="0"/>
              <a:t>   (Spielplätze, Basketball,…)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r>
              <a:rPr lang="de-DE" sz="1400" b="0" dirty="0">
                <a:solidFill>
                  <a:srgbClr val="016A65"/>
                </a:solidFill>
              </a:rPr>
              <a:t>1 </a:t>
            </a:r>
            <a:r>
              <a:rPr lang="de-DE" sz="1400" dirty="0">
                <a:solidFill>
                  <a:srgbClr val="016A65"/>
                </a:solidFill>
              </a:rPr>
              <a:t>erneuerbare Energien/Klima</a:t>
            </a:r>
            <a:r>
              <a:rPr lang="de-DE" sz="1400" b="0" dirty="0"/>
              <a:t>: 0 ausgewählt (Solarleuchte Haltestelle)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br>
              <a:rPr lang="de-DE" sz="1600" b="0" dirty="0"/>
            </a:br>
            <a:endParaRPr lang="de-DE" sz="1600" b="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</a:pPr>
            <a:endParaRPr lang="de-DE" sz="1800" b="0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6DFAD62-0170-DB5D-B40A-033B975FBEB3}"/>
              </a:ext>
            </a:extLst>
          </p:cNvPr>
          <p:cNvSpPr txBox="1">
            <a:spLocks/>
          </p:cNvSpPr>
          <p:nvPr/>
        </p:nvSpPr>
        <p:spPr>
          <a:xfrm>
            <a:off x="654227" y="3914806"/>
            <a:ext cx="6204858" cy="1077218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de-DE" sz="1400" b="0" u="sng" dirty="0"/>
              <a:t>Letzte Vorstandsitzung: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400" b="0" dirty="0"/>
              <a:t>Keine Veränderung an der inhaltlichen Ausrichtung der Maßnahmen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400" u="sng" dirty="0"/>
              <a:t>Beschlussvorschlag für heute: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400" b="0" dirty="0"/>
              <a:t>Der Vorstand ermächtigt die Vorsitzende, den Förderantrag für das Regionalbudget zu stellen. 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1400" dirty="0"/>
              <a:t>Aufrufzeitraum:  November 2026 bis 31.01.2027</a:t>
            </a:r>
          </a:p>
        </p:txBody>
      </p:sp>
      <p:pic>
        <p:nvPicPr>
          <p:cNvPr id="3" name="Logo KSNS">
            <a:extLst>
              <a:ext uri="{FF2B5EF4-FFF2-40B4-BE49-F238E27FC236}">
                <a16:creationId xmlns:a16="http://schemas.microsoft.com/office/drawing/2014/main" id="{2D4C1B6D-B35E-3865-164F-7B8C8F5D7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C41A32B3-261B-9FC9-6FAC-0D8ABA856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688560"/>
              </p:ext>
            </p:extLst>
          </p:nvPr>
        </p:nvGraphicFramePr>
        <p:xfrm>
          <a:off x="7243672" y="3429000"/>
          <a:ext cx="4643528" cy="2679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feld 12">
            <a:extLst>
              <a:ext uri="{FF2B5EF4-FFF2-40B4-BE49-F238E27FC236}">
                <a16:creationId xmlns:a16="http://schemas.microsoft.com/office/drawing/2014/main" id="{533DBAB7-3A79-A622-346D-5F67C9A48C3B}"/>
              </a:ext>
            </a:extLst>
          </p:cNvPr>
          <p:cNvSpPr txBox="1"/>
          <p:nvPr/>
        </p:nvSpPr>
        <p:spPr>
          <a:xfrm>
            <a:off x="304800" y="5405797"/>
            <a:ext cx="72883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231" indent="-180231">
              <a:buFontTx/>
              <a:buChar char="-"/>
            </a:pPr>
            <a:r>
              <a:rPr lang="de-DE" sz="16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stimmt dem Beschlussvorschlag zu. </a:t>
            </a:r>
          </a:p>
          <a:p>
            <a:pPr marL="180231" indent="-180231">
              <a:buFontTx/>
              <a:buChar char="-"/>
            </a:pPr>
            <a:r>
              <a:rPr lang="de-DE" sz="16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Abstimmungsergebnis: 9 JA-Stimmen, 0 NEIN-Stimmen und 0 Enthaltungen. </a:t>
            </a:r>
          </a:p>
          <a:p>
            <a:pPr marL="180231" indent="-180231">
              <a:buFontTx/>
              <a:buChar char="-"/>
            </a:pPr>
            <a:r>
              <a:rPr lang="de-DE" sz="1600" b="1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ermächtigt die Vorsitzende, den Förderantrag für das Regionalbudget 2027 für den Aufrufzeitpunkt November 2026 bis 31.01.2027 zu stellen </a:t>
            </a:r>
          </a:p>
        </p:txBody>
      </p:sp>
    </p:spTree>
    <p:extLst>
      <p:ext uri="{BB962C8B-B14F-4D97-AF65-F5344CB8AC3E}">
        <p14:creationId xmlns:p14="http://schemas.microsoft.com/office/powerpoint/2010/main" val="1221560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BB117-6012-78E7-F663-E696E467A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DDBA29E-FAD5-152B-405F-D28236749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11916586" cy="365125"/>
          </a:xfrm>
        </p:spPr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7. Projektanfragen </a:t>
            </a:r>
            <a:endParaRPr lang="de-DE" dirty="0"/>
          </a:p>
        </p:txBody>
      </p:sp>
      <p:sp>
        <p:nvSpPr>
          <p:cNvPr id="5" name="Datum">
            <a:extLst>
              <a:ext uri="{FF2B5EF4-FFF2-40B4-BE49-F238E27FC236}">
                <a16:creationId xmlns:a16="http://schemas.microsoft.com/office/drawing/2014/main" id="{1EED01EC-5E3C-4303-AD74-463CD81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C750B5E-F441-F459-6608-20DB53F073E6}"/>
              </a:ext>
            </a:extLst>
          </p:cNvPr>
          <p:cNvSpPr txBox="1"/>
          <p:nvPr/>
        </p:nvSpPr>
        <p:spPr>
          <a:xfrm>
            <a:off x="7984414" y="612021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Torhaus Gut Krummendiek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B630-5C38-B2E7-A74A-4F6A48D67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74" y="1166408"/>
            <a:ext cx="8066363" cy="4594970"/>
          </a:xfrm>
        </p:spPr>
        <p:txBody>
          <a:bodyPr/>
          <a:lstStyle/>
          <a:p>
            <a:pPr marL="627063" lvl="2" indent="-363538">
              <a:buAutoNum type="arabicPeriod"/>
              <a:tabLst>
                <a:tab pos="1520825" algn="l"/>
              </a:tabLst>
            </a:pPr>
            <a:r>
              <a:rPr lang="de-DE" dirty="0"/>
              <a:t>Stadt Itzehoe</a:t>
            </a:r>
          </a:p>
          <a:p>
            <a:pPr marL="1177903" lvl="3" indent="-457200">
              <a:tabLst>
                <a:tab pos="1520825" algn="l"/>
              </a:tabLst>
            </a:pPr>
            <a:r>
              <a:rPr lang="de-DE" sz="2000" dirty="0"/>
              <a:t>Kath. Kita St. Ansgar: Klimaanlage / Hitzeschutz     </a:t>
            </a:r>
            <a:br>
              <a:rPr lang="de-DE" sz="2000" dirty="0"/>
            </a:br>
            <a:r>
              <a:rPr lang="de-DE" sz="2000" dirty="0"/>
              <a:t>Kosten: ca. 10.500 € </a:t>
            </a:r>
          </a:p>
          <a:p>
            <a:pPr marL="720703" lvl="3" indent="0">
              <a:spcBef>
                <a:spcPts val="0"/>
              </a:spcBef>
              <a:buNone/>
              <a:tabLst>
                <a:tab pos="1520825" algn="l"/>
              </a:tabLst>
            </a:pPr>
            <a:r>
              <a:rPr lang="de-DE" sz="2000" dirty="0"/>
              <a:t>        Alternative:  z.B. BAFA</a:t>
            </a:r>
          </a:p>
          <a:p>
            <a:pPr marL="1177903" lvl="3" indent="-457200">
              <a:tabLst>
                <a:tab pos="1520825" algn="l"/>
              </a:tabLst>
            </a:pPr>
            <a:r>
              <a:rPr lang="de-DE" sz="2000" dirty="0"/>
              <a:t>Kath. Kita St. Ansgar: Rollstuhlrampe                         </a:t>
            </a:r>
            <a:br>
              <a:rPr lang="de-DE" sz="2000" dirty="0"/>
            </a:br>
            <a:r>
              <a:rPr lang="de-DE" sz="2000" dirty="0"/>
              <a:t>Kosten: ca. 25.000 €                                                   </a:t>
            </a:r>
            <a:br>
              <a:rPr lang="de-DE" sz="2000" dirty="0"/>
            </a:br>
            <a:r>
              <a:rPr lang="de-DE" sz="2000" dirty="0"/>
              <a:t>Alternative: Fonds für Barrierefreiheit / Aktion Mensch</a:t>
            </a:r>
          </a:p>
          <a:p>
            <a:pPr marL="1177903" lvl="3" indent="-457200">
              <a:tabLst>
                <a:tab pos="1520825" algn="l"/>
              </a:tabLst>
            </a:pPr>
            <a:r>
              <a:rPr lang="de-DE" sz="2000" dirty="0"/>
              <a:t>Neues Spielgerät Spielplatz Sude / Aufwertung</a:t>
            </a:r>
          </a:p>
          <a:p>
            <a:pPr marL="720725" lvl="2" indent="-457200">
              <a:buFont typeface="+mj-lt"/>
              <a:buAutoNum type="arabicPeriod"/>
              <a:tabLst>
                <a:tab pos="1520825" algn="l"/>
              </a:tabLst>
            </a:pPr>
            <a:r>
              <a:rPr lang="de-DE" dirty="0"/>
              <a:t>Meierei Horst (Förderverein): Anhänger für Öffentlichkeitsarbeit auf Veranstaltungen mit Verkostung; Kosten: ca. 10.000 €</a:t>
            </a:r>
            <a:br>
              <a:rPr lang="de-DE" dirty="0"/>
            </a:br>
            <a:r>
              <a:rPr lang="de-DE" dirty="0"/>
              <a:t>= Verweis Regionalbudget</a:t>
            </a:r>
          </a:p>
          <a:p>
            <a:pPr marL="720725" lvl="2" indent="-457200">
              <a:buFont typeface="+mj-lt"/>
              <a:buAutoNum type="arabicPeriod"/>
              <a:tabLst>
                <a:tab pos="1520825" algn="l"/>
              </a:tabLst>
            </a:pPr>
            <a:r>
              <a:rPr lang="de-DE" dirty="0"/>
              <a:t>Hohenfelde: Machbarkeitsstudie zur Umnutzung des Pastorats</a:t>
            </a:r>
          </a:p>
          <a:p>
            <a:pPr marL="720725" lvl="2" indent="-457200">
              <a:buFont typeface="+mj-lt"/>
              <a:buAutoNum type="arabicPeriod"/>
              <a:tabLst>
                <a:tab pos="1520825" algn="l"/>
              </a:tabLst>
            </a:pPr>
            <a:r>
              <a:rPr lang="de-DE" dirty="0"/>
              <a:t>Engelbrechtsche Wildnis und </a:t>
            </a:r>
            <a:r>
              <a:rPr lang="de-DE" dirty="0" err="1"/>
              <a:t>Blomesche</a:t>
            </a:r>
            <a:r>
              <a:rPr lang="de-DE" dirty="0"/>
              <a:t> Wildnis: Gestaltung der Fahrradroute „Wassertörn“</a:t>
            </a:r>
          </a:p>
          <a:p>
            <a:pPr marL="720725" lvl="2" indent="-457200">
              <a:buFont typeface="+mj-lt"/>
              <a:buAutoNum type="arabicPeriod"/>
              <a:tabLst>
                <a:tab pos="1520825" algn="l"/>
              </a:tabLst>
            </a:pPr>
            <a:r>
              <a:rPr lang="de-DE" dirty="0"/>
              <a:t>Wewelsfleth: Gastronomiebereich Mehrzweckhalle  </a:t>
            </a:r>
          </a:p>
          <a:p>
            <a:pPr marL="263525" lvl="2" indent="0">
              <a:buNone/>
              <a:tabLst>
                <a:tab pos="1520825" algn="l"/>
              </a:tabLst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537949-B65F-DC7F-5699-A924AB92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F5A26B52-EE0B-0FC2-4074-EC50C8F6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38</a:t>
            </a:fld>
            <a:endParaRPr lang="de-DE" dirty="0"/>
          </a:p>
        </p:txBody>
      </p:sp>
      <p:pic>
        <p:nvPicPr>
          <p:cNvPr id="11" name="Logo KSNS">
            <a:extLst>
              <a:ext uri="{FF2B5EF4-FFF2-40B4-BE49-F238E27FC236}">
                <a16:creationId xmlns:a16="http://schemas.microsoft.com/office/drawing/2014/main" id="{7271D3F6-1105-EFF2-999D-A9A68BF82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  <p:pic>
        <p:nvPicPr>
          <p:cNvPr id="6" name="Grafik 5" descr="Meierei Horst – Die letzte ihrer Art">
            <a:extLst>
              <a:ext uri="{FF2B5EF4-FFF2-40B4-BE49-F238E27FC236}">
                <a16:creationId xmlns:a16="http://schemas.microsoft.com/office/drawing/2014/main" id="{2062FC76-6616-A96A-E3ED-091BA02CE8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261" y="2701715"/>
            <a:ext cx="2743949" cy="1761862"/>
          </a:xfrm>
          <a:prstGeom prst="rect">
            <a:avLst/>
          </a:prstGeom>
        </p:spPr>
      </p:pic>
      <p:pic>
        <p:nvPicPr>
          <p:cNvPr id="9" name="Grafik 8" descr="Jubiläum: 325 Jahre Engelbrechtsche Wildnis">
            <a:extLst>
              <a:ext uri="{FF2B5EF4-FFF2-40B4-BE49-F238E27FC236}">
                <a16:creationId xmlns:a16="http://schemas.microsoft.com/office/drawing/2014/main" id="{A67E67F0-30D4-9A42-BC9C-39EC38A3D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261" y="4651924"/>
            <a:ext cx="2770746" cy="1555767"/>
          </a:xfrm>
          <a:prstGeom prst="rect">
            <a:avLst/>
          </a:prstGeom>
        </p:spPr>
      </p:pic>
      <p:pic>
        <p:nvPicPr>
          <p:cNvPr id="13" name="Grafik 12" descr="Konzeption">
            <a:extLst>
              <a:ext uri="{FF2B5EF4-FFF2-40B4-BE49-F238E27FC236}">
                <a16:creationId xmlns:a16="http://schemas.microsoft.com/office/drawing/2014/main" id="{7DD369CF-44EA-D510-74D0-BAC631880F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8088" y="1493809"/>
            <a:ext cx="2501521" cy="7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38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86F2F9-E471-51B7-94AB-D1F2B82E8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7. Projektanfragen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F82E22-D412-D3DD-AA47-7182CFF0E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3" y="1120150"/>
            <a:ext cx="11316056" cy="3935944"/>
          </a:xfrm>
        </p:spPr>
        <p:txBody>
          <a:bodyPr/>
          <a:lstStyle/>
          <a:p>
            <a:r>
              <a:rPr lang="de-DE" sz="1800" dirty="0"/>
              <a:t>PV-Anlagen auf Vereins- und Kommunalgebäuden</a:t>
            </a:r>
          </a:p>
          <a:p>
            <a:pPr marL="0" indent="0">
              <a:buNone/>
            </a:pPr>
            <a:endParaRPr lang="de-DE" sz="1800" dirty="0"/>
          </a:p>
          <a:p>
            <a:pPr lvl="1"/>
            <a:r>
              <a:rPr lang="de-DE" sz="1800" dirty="0"/>
              <a:t>Soll der Mitgliederversammlung die Einstellung/ Teileinstellung der Maßnahmen vorgeschlagen werden?</a:t>
            </a:r>
          </a:p>
          <a:p>
            <a:pPr lvl="2"/>
            <a:r>
              <a:rPr lang="de-DE" sz="1800" dirty="0"/>
              <a:t>Vorschlag: Einstellung zum 1. Januar 2027; letzte Anträge im Dezember 2026</a:t>
            </a:r>
          </a:p>
          <a:p>
            <a:pPr lvl="2"/>
            <a:endParaRPr lang="de-DE" sz="1800" dirty="0"/>
          </a:p>
          <a:p>
            <a:pPr lvl="1"/>
            <a:r>
              <a:rPr lang="de-DE" sz="1800" dirty="0"/>
              <a:t>Das Kernthema ist durch die Maßnahme ausgeschöpft</a:t>
            </a:r>
            <a:br>
              <a:rPr lang="de-DE" sz="1800" dirty="0"/>
            </a:br>
            <a:r>
              <a:rPr lang="de-DE" sz="1800" dirty="0"/>
              <a:t>= alle weiteren Beschlüsse gehen zu Lasten des Pufferbudgets</a:t>
            </a:r>
          </a:p>
          <a:p>
            <a:pPr marL="457177" lvl="1" indent="0">
              <a:buNone/>
            </a:pPr>
            <a:endParaRPr lang="de-DE" sz="1800" dirty="0"/>
          </a:p>
          <a:p>
            <a:pPr lvl="1"/>
            <a:r>
              <a:rPr lang="de-DE" sz="1800" dirty="0"/>
              <a:t>13 Projekte (Ziel: 8 Projekte)</a:t>
            </a:r>
          </a:p>
          <a:p>
            <a:pPr lvl="1"/>
            <a:r>
              <a:rPr lang="de-DE" sz="1800" dirty="0"/>
              <a:t>213.319 kWh EE-Strom pro Jahr erzeugt (Ziel: 70.000 kWh)</a:t>
            </a:r>
          </a:p>
          <a:p>
            <a:pPr marL="457177" lvl="1" indent="0">
              <a:buNone/>
            </a:pPr>
            <a:endParaRPr lang="de-DE" sz="1800" dirty="0"/>
          </a:p>
          <a:p>
            <a:pPr lvl="1"/>
            <a:r>
              <a:rPr lang="de-DE" sz="1800" dirty="0"/>
              <a:t>Weitere aktuelle Projektanfragen für PV-Anlagen liegen derzeit nicht vor. </a:t>
            </a:r>
            <a:endParaRPr lang="de-DE" sz="1800" b="1" u="sng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14353" lvl="2" indent="0">
              <a:buNone/>
            </a:pPr>
            <a:endParaRPr lang="de-DE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de-DE" sz="1600" u="sng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Vorstandsbeschluss:</a:t>
            </a:r>
          </a:p>
          <a:p>
            <a:pPr marL="180231" indent="-180231">
              <a:buFontTx/>
              <a:buChar char="-"/>
            </a:pPr>
            <a:r>
              <a:rPr lang="de-DE" sz="16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Der Vorstand beschließt, die Einstellung der Maßnahme NICHT vorzunehmen. Die Maßnahme bleibt erhalten. </a:t>
            </a:r>
          </a:p>
          <a:p>
            <a:pPr marL="180231" indent="-180231">
              <a:buFontTx/>
              <a:buChar char="-"/>
            </a:pPr>
            <a:r>
              <a:rPr lang="de-DE" sz="1600" dirty="0">
                <a:solidFill>
                  <a:srgbClr val="FF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Abstimmungsergebnis: 9 JA-Stimmen, 0 NEIN-Stimmen und 0 Enthaltungen. </a:t>
            </a:r>
          </a:p>
          <a:p>
            <a:pPr marL="457177" lvl="1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EF7B1D-ED3F-C339-DA94-ED434F651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97CEE4-97B4-FA8E-DAD6-AAECDBD9F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C625E6-CA4F-35FF-CF6D-A362B6AF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7899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86E83-AF8B-DBC5-E01E-444951194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7EA30D4F-306E-8339-92E5-CC37DB32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5" y="442452"/>
            <a:ext cx="4549135" cy="365125"/>
          </a:xfrm>
        </p:spPr>
        <p:txBody>
          <a:bodyPr/>
          <a:lstStyle/>
          <a:p>
            <a:r>
              <a:rPr lang="de-DE" dirty="0">
                <a:solidFill>
                  <a:srgbClr val="006B65"/>
                </a:solidFill>
              </a:rPr>
              <a:t>7. Sonstiges</a:t>
            </a:r>
            <a:endParaRPr lang="de-DE" dirty="0"/>
          </a:p>
        </p:txBody>
      </p:sp>
      <p:sp>
        <p:nvSpPr>
          <p:cNvPr id="3" name="Inhalt">
            <a:extLst>
              <a:ext uri="{FF2B5EF4-FFF2-40B4-BE49-F238E27FC236}">
                <a16:creationId xmlns:a16="http://schemas.microsoft.com/office/drawing/2014/main" id="{31887F94-92AB-5421-11F2-8A951DA39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16" y="1065540"/>
            <a:ext cx="11433263" cy="5204304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Termine</a:t>
            </a:r>
          </a:p>
          <a:p>
            <a:pPr marL="457177" lvl="1" indent="0">
              <a:buNone/>
            </a:pPr>
            <a:r>
              <a:rPr lang="de-DE" sz="2200" dirty="0"/>
              <a:t>Mitgliederversammlung: 29.09.2026</a:t>
            </a:r>
          </a:p>
          <a:p>
            <a:pPr marL="457177" lvl="1" indent="0">
              <a:buNone/>
            </a:pPr>
            <a:r>
              <a:rPr lang="de-DE" sz="2200" dirty="0"/>
              <a:t>Vorstandssitzung: 09.12.2026</a:t>
            </a:r>
          </a:p>
          <a:p>
            <a:pPr marL="457177" lvl="1" indent="0">
              <a:buNone/>
            </a:pPr>
            <a:endParaRPr lang="de-DE" sz="2200" dirty="0"/>
          </a:p>
          <a:p>
            <a:pPr marL="457177" lvl="1" indent="0">
              <a:buNone/>
            </a:pPr>
            <a:endParaRPr lang="de-DE" sz="2200" dirty="0"/>
          </a:p>
          <a:p>
            <a:pPr marL="0" indent="0">
              <a:buNone/>
            </a:pPr>
            <a:r>
              <a:rPr lang="de-DE" dirty="0"/>
              <a:t>Feedback?</a:t>
            </a:r>
          </a:p>
          <a:p>
            <a:pPr marL="0" indent="0">
              <a:buNone/>
            </a:pPr>
            <a:r>
              <a:rPr lang="de-DE" dirty="0"/>
              <a:t>	Wünsche	Anregungen		Kritik</a:t>
            </a:r>
          </a:p>
        </p:txBody>
      </p:sp>
      <p:pic>
        <p:nvPicPr>
          <p:cNvPr id="9" name="Bild" descr="Draufsicht auf einen Kalender mit einem roten Stift oben">
            <a:extLst>
              <a:ext uri="{FF2B5EF4-FFF2-40B4-BE49-F238E27FC236}">
                <a16:creationId xmlns:a16="http://schemas.microsoft.com/office/drawing/2014/main" id="{0DC205EA-7D45-4A7C-C9FD-5E84945777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4543" y="1260651"/>
            <a:ext cx="4675898" cy="4531809"/>
          </a:xfrm>
          <a:prstGeom prst="rect">
            <a:avLst/>
          </a:prstGeom>
        </p:spPr>
      </p:pic>
      <p:pic>
        <p:nvPicPr>
          <p:cNvPr id="12" name="Grafik 1">
            <a:extLst>
              <a:ext uri="{FF2B5EF4-FFF2-40B4-BE49-F238E27FC236}">
                <a16:creationId xmlns:a16="http://schemas.microsoft.com/office/drawing/2014/main" id="{BAB6AB6B-033C-48D7-935C-BC8BA2D3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9818" y="4128710"/>
            <a:ext cx="914400" cy="914400"/>
          </a:xfrm>
          <a:prstGeom prst="rect">
            <a:avLst/>
          </a:prstGeom>
        </p:spPr>
      </p:pic>
      <p:pic>
        <p:nvPicPr>
          <p:cNvPr id="14" name="Grafik 2">
            <a:extLst>
              <a:ext uri="{FF2B5EF4-FFF2-40B4-BE49-F238E27FC236}">
                <a16:creationId xmlns:a16="http://schemas.microsoft.com/office/drawing/2014/main" id="{E1532E2A-8DCF-0680-8778-48A34092F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76746" y="4056993"/>
            <a:ext cx="914400" cy="914400"/>
          </a:xfrm>
          <a:prstGeom prst="rect">
            <a:avLst/>
          </a:prstGeom>
        </p:spPr>
      </p:pic>
      <p:pic>
        <p:nvPicPr>
          <p:cNvPr id="16" name="Grafik 3">
            <a:extLst>
              <a:ext uri="{FF2B5EF4-FFF2-40B4-BE49-F238E27FC236}">
                <a16:creationId xmlns:a16="http://schemas.microsoft.com/office/drawing/2014/main" id="{274AE6B5-A813-3B7F-5A1C-CD36DA020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8786" y="4528310"/>
            <a:ext cx="514800" cy="514800"/>
          </a:xfrm>
          <a:prstGeom prst="rect">
            <a:avLst/>
          </a:prstGeom>
        </p:spPr>
      </p:pic>
      <p:pic>
        <p:nvPicPr>
          <p:cNvPr id="15" name="Grafik 4">
            <a:extLst>
              <a:ext uri="{FF2B5EF4-FFF2-40B4-BE49-F238E27FC236}">
                <a16:creationId xmlns:a16="http://schemas.microsoft.com/office/drawing/2014/main" id="{59097989-C47E-FA88-16E4-C7926CB4B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2960" y="4128710"/>
            <a:ext cx="516400" cy="516400"/>
          </a:xfrm>
          <a:prstGeom prst="rect">
            <a:avLst/>
          </a:prstGeom>
        </p:spPr>
      </p:pic>
      <p:sp>
        <p:nvSpPr>
          <p:cNvPr id="5" name="Datum">
            <a:extLst>
              <a:ext uri="{FF2B5EF4-FFF2-40B4-BE49-F238E27FC236}">
                <a16:creationId xmlns:a16="http://schemas.microsoft.com/office/drawing/2014/main" id="{73C94166-E78E-E91E-1D7C-CFAF3E40A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Vorstand, 10.09.2026</a:t>
            </a:r>
            <a:endParaRPr lang="de-DE" sz="1200" i="0" dirty="0">
              <a:solidFill>
                <a:srgbClr val="006B65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A42D69-46D6-1507-214F-09F1064FC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DFADE9-92F6-E73C-3E45-4C96478A9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40</a:t>
            </a:fld>
            <a:endParaRPr lang="de-DE" dirty="0"/>
          </a:p>
        </p:txBody>
      </p:sp>
      <p:pic>
        <p:nvPicPr>
          <p:cNvPr id="7" name="Logo KSNS">
            <a:extLst>
              <a:ext uri="{FF2B5EF4-FFF2-40B4-BE49-F238E27FC236}">
                <a16:creationId xmlns:a16="http://schemas.microsoft.com/office/drawing/2014/main" id="{13673F3B-0C94-CD28-98FA-B9916B2E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29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99C0D8E4-9020-2BA8-A72B-D03761A76853}"/>
              </a:ext>
            </a:extLst>
          </p:cNvPr>
          <p:cNvSpPr txBox="1"/>
          <p:nvPr/>
        </p:nvSpPr>
        <p:spPr>
          <a:xfrm>
            <a:off x="3309257" y="173844"/>
            <a:ext cx="5323114" cy="77088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defTabSz="914354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300" b="1" dirty="0">
              <a:solidFill>
                <a:srgbClr val="016A65"/>
              </a:solidFill>
              <a:ea typeface="+mj-ea"/>
              <a:cs typeface="+mj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672B884-B6CE-2B43-2545-A003CC8D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27808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b="0" i="0" kern="1200">
                <a:latin typeface="+mn-lt"/>
                <a:ea typeface="+mn-ea"/>
                <a:cs typeface="+mn-cs"/>
              </a:rPr>
              <a:t>Vorstand, 10.09.2026</a:t>
            </a:r>
          </a:p>
        </p:txBody>
      </p:sp>
      <p:pic>
        <p:nvPicPr>
          <p:cNvPr id="2050" name="Picture 2" descr="Sunset at Kollmar, Germany | blokkadeleider | Flickr">
            <a:extLst>
              <a:ext uri="{FF2B5EF4-FFF2-40B4-BE49-F238E27FC236}">
                <a16:creationId xmlns:a16="http://schemas.microsoft.com/office/drawing/2014/main" id="{887165D1-E12A-B049-4BD0-4F7D614EC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658" y="1334839"/>
            <a:ext cx="6093821" cy="364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7B5B710-A5DD-8115-FA05-D832D5693F64}"/>
              </a:ext>
            </a:extLst>
          </p:cNvPr>
          <p:cNvSpPr txBox="1"/>
          <p:nvPr/>
        </p:nvSpPr>
        <p:spPr>
          <a:xfrm>
            <a:off x="470801" y="5429813"/>
            <a:ext cx="10971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Danke für die Mitwirkung!</a:t>
            </a:r>
          </a:p>
        </p:txBody>
      </p:sp>
      <p:pic>
        <p:nvPicPr>
          <p:cNvPr id="2" name="Logo 1" descr="Logo AktivRegion Steinburg">
            <a:extLst>
              <a:ext uri="{FF2B5EF4-FFF2-40B4-BE49-F238E27FC236}">
                <a16:creationId xmlns:a16="http://schemas.microsoft.com/office/drawing/2014/main" id="{BA0808F8-D85C-D0F2-76DD-6053C435AD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603" y="0"/>
            <a:ext cx="2376000" cy="87830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9F94A4-DA79-D523-DACF-98D3BF91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i="1"/>
              <a:t>RegionNord &amp; egw:wirtschaftsförderung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7516E3A-05ED-C1CC-A960-BE96E7F7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2D9E8-5018-4BEF-A8DD-3C4F869F7C26}" type="slidenum">
              <a:rPr lang="de-DE" smtClean="0"/>
              <a:pPr/>
              <a:t>41</a:t>
            </a:fld>
            <a:endParaRPr lang="de-DE" dirty="0"/>
          </a:p>
        </p:txBody>
      </p:sp>
      <p:pic>
        <p:nvPicPr>
          <p:cNvPr id="6" name="Logo KSNS">
            <a:extLst>
              <a:ext uri="{FF2B5EF4-FFF2-40B4-BE49-F238E27FC236}">
                <a16:creationId xmlns:a16="http://schemas.microsoft.com/office/drawing/2014/main" id="{51607C33-2FCD-AC04-BF20-B496AA8D5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2684" y="330786"/>
            <a:ext cx="636190" cy="56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4789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8ED5F472823C468AD7A8EE84460FC9" ma:contentTypeVersion="4" ma:contentTypeDescription="Ein neues Dokument erstellen." ma:contentTypeScope="" ma:versionID="662a5790cca88641804a85f70cf4348c">
  <xsd:schema xmlns:xsd="http://www.w3.org/2001/XMLSchema" xmlns:xs="http://www.w3.org/2001/XMLSchema" xmlns:p="http://schemas.microsoft.com/office/2006/metadata/properties" xmlns:ns3="323fd2b8-639f-4a70-9fd9-bd12832dc7c8" targetNamespace="http://schemas.microsoft.com/office/2006/metadata/properties" ma:root="true" ma:fieldsID="5c16511686278c4973fd7a7dd831d59d" ns3:_="">
    <xsd:import namespace="323fd2b8-639f-4a70-9fd9-bd12832dc7c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fd2b8-639f-4a70-9fd9-bd12832dc7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325E3D-596D-43EF-89BF-5DC0007767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3fd2b8-639f-4a70-9fd9-bd12832dc7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8E2EE7C-2015-4020-BCA7-E677FFB876B6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323fd2b8-639f-4a70-9fd9-bd12832dc7c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E10984D-0227-4D88-AE95-71665F8A03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6137</Words>
  <Application>Microsoft Office PowerPoint</Application>
  <PresentationFormat>Breitbild</PresentationFormat>
  <Paragraphs>1251</Paragraphs>
  <Slides>41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8" baseType="lpstr">
      <vt:lpstr>ADLaM Display</vt:lpstr>
      <vt:lpstr>Arial</vt:lpstr>
      <vt:lpstr>Calibri</vt:lpstr>
      <vt:lpstr>Calibri Light</vt:lpstr>
      <vt:lpstr>Symbol</vt:lpstr>
      <vt:lpstr>Wingdings</vt:lpstr>
      <vt:lpstr>1_Office Theme</vt:lpstr>
      <vt:lpstr>AktivRegion Steinburg, 13. Vorstandssitzung 10. September 2026, Horst  </vt:lpstr>
      <vt:lpstr>Tagesordnung</vt:lpstr>
      <vt:lpstr>1. &amp; 2. Begrüßung</vt:lpstr>
      <vt:lpstr>3. Aufnahme neuer Mitglieder</vt:lpstr>
      <vt:lpstr>4. Wahl von Vorstandsmitgliedern</vt:lpstr>
      <vt:lpstr>4. Wahl von Vorstandsmitgliedern</vt:lpstr>
      <vt:lpstr>4. Wahl von Vorstandsmitgliedern</vt:lpstr>
      <vt:lpstr>5. Bericht der Vorsitzenden und der Geschäftsstelle</vt:lpstr>
      <vt:lpstr>5. Bericht der Vorsitzenden und der Geschäftsstelle</vt:lpstr>
      <vt:lpstr>6. Projektbeschlüsse</vt:lpstr>
      <vt:lpstr>6. Projektbeschlüsse – Mittelbindung vor Beschluss</vt:lpstr>
      <vt:lpstr>6. Projektbeschlüsse – Projektanträge</vt:lpstr>
      <vt:lpstr>6. Projektbeschlüsse: 38-2026 Machbarkeitsstudie E-Antrieb Störfähre Else </vt:lpstr>
      <vt:lpstr>6. Projektbeschlüsse: 38-2026 Machbarkeitsstudie E-Antrieb Störfähre Else </vt:lpstr>
      <vt:lpstr>4. Projektbeschlüsse: 38-2026 Machbarkeitsstudie E-Antrieb Störfähre Else </vt:lpstr>
      <vt:lpstr>6. Projektbeschlüsse: 39-2026 Projektmanagement GIZA Glückstadt </vt:lpstr>
      <vt:lpstr>6. Projektbeschlüsse: 39-2026 Projektmanagement GIZA Glückstadt </vt:lpstr>
      <vt:lpstr>4. Projektbeschlüsse: 39-2026 Projektmanagement GIZA Glückstadt </vt:lpstr>
      <vt:lpstr>6. Projektbeschlüsse: 43-2026 Kreisjugendring Steinburg   Personalstelle Koordinator*in Schutzkonzepte &amp; Beteiligungen für Kinder/Jugendliche  </vt:lpstr>
      <vt:lpstr>6. Projektbeschlüsse: 43-2026 Kreisjugendring Steinburg </vt:lpstr>
      <vt:lpstr>6. Projektbeschlüsse: 43-2026 Kreisjugendring Steinburg </vt:lpstr>
      <vt:lpstr>6. Projektbeschlüsse: 43-2026 Kreisjugendring Steinburg </vt:lpstr>
      <vt:lpstr>6. Projektbeschlüsse:  33-2025 PV - Feuerwehrgebäude Horst / Wiedervorlage </vt:lpstr>
      <vt:lpstr>6. Projektbeschlüsse: 33-2025 PV - Feuerwehrgebäude Horst / Wiedervorlage </vt:lpstr>
      <vt:lpstr>6. Projektbeschlüsse: 33-2025 PV - Feuerwehrgebäude Horst / Wiedervorlage </vt:lpstr>
      <vt:lpstr>6. Projektbeschlüsse: 40-2026 PV - Feuerwehrgebäude Hohenaspe </vt:lpstr>
      <vt:lpstr>6. Projektbeschlüsse: 40-2026 PV - Feuerwehrgebäude Hohenaspe </vt:lpstr>
      <vt:lpstr>4. Projektbeschlüsse: 40-2026 PV - Feuerwehrgebäude Hohenaspe </vt:lpstr>
      <vt:lpstr>6. Projektbeschlüsse: 42-2026 PV - Kindergarten Münsterdorf </vt:lpstr>
      <vt:lpstr>6. Projektbeschlüsse: 42-2026 PV – Kindergarten Münsterdorf </vt:lpstr>
      <vt:lpstr>4. Projektbeschlüsse: 42-2026 PV – Kindergarten Münsterdorf</vt:lpstr>
      <vt:lpstr>6. Projektbeschlüsse: 41-2026 Wärmepumpe - Kindergarten Oelixdorf </vt:lpstr>
      <vt:lpstr>6. Projektbeschlüsse: 41-2026 Wärmepumpe - Kindergarten Oelixdorf </vt:lpstr>
      <vt:lpstr>4. Projektbeschlüsse: 41-2026 Wärmepumpe - Kindergarten Oelixdorf </vt:lpstr>
      <vt:lpstr>6. Projektbeschlüsse – Projekte nach Bewertung und Beschluss</vt:lpstr>
      <vt:lpstr>6. Projektbeschlüsse – Mittelbindung nach Beschluss</vt:lpstr>
      <vt:lpstr>6. Projektbeschlüsse: Aufruf Regionalbudget 2027</vt:lpstr>
      <vt:lpstr>7. Projektanfragen </vt:lpstr>
      <vt:lpstr>7. Projektanfragen </vt:lpstr>
      <vt:lpstr>7. Sonstiges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Region Nord</dc:creator>
  <cp:lastModifiedBy>Carmen Both</cp:lastModifiedBy>
  <cp:revision>3435</cp:revision>
  <cp:lastPrinted>2026-09-21T06:42:12Z</cp:lastPrinted>
  <dcterms:created xsi:type="dcterms:W3CDTF">2021-02-03T10:29:25Z</dcterms:created>
  <dcterms:modified xsi:type="dcterms:W3CDTF">2026-09-23T06:48:47Z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0x0101001B8ED5F472823C468AD7A8EE84460FC9</vt:lpwstr>
  </property>
</Properties>
</file>